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2" r:id="rId2"/>
    <p:sldId id="289" r:id="rId3"/>
    <p:sldId id="284" r:id="rId4"/>
    <p:sldId id="260" r:id="rId5"/>
    <p:sldId id="285" r:id="rId6"/>
    <p:sldId id="283" r:id="rId7"/>
    <p:sldId id="286" r:id="rId8"/>
    <p:sldId id="287" r:id="rId9"/>
    <p:sldId id="288" r:id="rId10"/>
    <p:sldId id="261" r:id="rId11"/>
    <p:sldId id="262" r:id="rId12"/>
    <p:sldId id="263" r:id="rId13"/>
    <p:sldId id="265" r:id="rId14"/>
    <p:sldId id="264" r:id="rId15"/>
    <p:sldId id="267" r:id="rId16"/>
    <p:sldId id="270" r:id="rId17"/>
    <p:sldId id="269" r:id="rId18"/>
    <p:sldId id="268" r:id="rId19"/>
    <p:sldId id="271" r:id="rId20"/>
    <p:sldId id="273" r:id="rId21"/>
    <p:sldId id="275" r:id="rId22"/>
    <p:sldId id="276" r:id="rId23"/>
    <p:sldId id="272" r:id="rId24"/>
    <p:sldId id="274" r:id="rId25"/>
    <p:sldId id="280" r:id="rId26"/>
    <p:sldId id="279" r:id="rId27"/>
    <p:sldId id="281" r:id="rId28"/>
    <p:sldId id="258" r:id="rId29"/>
    <p:sldId id="27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FFAEE96-0F1E-468F-8D11-5E8F9AC4BC2D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8CCDF5C-BDA4-462D-A758-470BEC62E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097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7338AB-378A-4445-9526-680E41C60CC5}" type="slidenum">
              <a:rPr lang="ru-RU" smtClean="0"/>
              <a:pPr eaLnBrk="1" hangingPunct="1"/>
              <a:t>27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625B3-3D7E-455C-B1B0-B1ECEF9D916B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C835-0273-4B27-990B-ED6C6E873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6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5DAF5-4ADB-41B5-A336-41CB9147590C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40695-37D7-4ECB-BDE3-38BFCEFCA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05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A602F-9442-4F78-86BF-EB61CCCE5527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D27A-58EF-4A14-8769-6A32D2A50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9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5EA2F-3266-4F25-A3B9-43FA9314ED7C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418B9-A411-4A84-A5A0-E50774E7F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4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210BF-E85A-4AAC-9942-AB946690155E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8F5ED-F359-4084-964B-B0B1FDFBC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1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2E72-FF29-4FE5-911B-A85A3334546B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B4AE-7BD3-4A56-A9B5-645AA3FE8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7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0E0F-D27C-4E58-8B3F-39552B8EA6FC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2280B-1075-46A8-A9E9-3E06D0F3D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6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D9F9-5F91-4F7D-86C2-4AEF70280591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E841-FCD9-4527-A0F7-5B480FB13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0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06B3-53AF-40E5-986B-485F89BC2D30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A67DC-FD07-4DD3-A567-348E177E9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15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FE1E-C9F8-40BB-B3FD-663EEF65B44A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F8214-D8E1-4D70-9A2A-801245295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1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01F9B-E11D-4171-9D8C-67619C6EFFCA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C686-FB26-4B7D-B2F8-7EA4EB44F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5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3135B9-9AA8-4038-B6A7-BD1DC91374B8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2A3008-AE7C-41BC-AE1E-96AB0EB19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88640"/>
            <a:ext cx="8784976" cy="64807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9388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upload.wikimedia.org/wikipedia/commons/9/95/%D0%91%D0%BE%D0%B3%D0%B0%D1%82%D1%8B%D1%80%D1%8C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3;&#1077;&#1085;&#1072;\Desktop\22%20&#1080;&#1102;&#1085;&#1103;\01_svyashchennaya_voyna.mp3" TargetMode="External"/><Relationship Id="rId5" Type="http://schemas.openxmlformats.org/officeDocument/2006/relationships/image" Target="../media/image14.png"/><Relationship Id="rId4" Type="http://schemas.openxmlformats.org/officeDocument/2006/relationships/slide" Target="slide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slide" Target="slide25.xml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C:\Users\аня\Desktop\9cb5e3e03764c637e96146e13bbfa7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217805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C:\Users\аня\Desktop\909692c17292158f9a743baf319121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95421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C:\Users\аня\Desktop\2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3375"/>
            <a:ext cx="13938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C:\Users\аня\Desktop\6434318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357563"/>
            <a:ext cx="18732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C:\Users\аня\Desktop\14450_2979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97425"/>
            <a:ext cx="214471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C:\Users\аня\Desktop\valenki-kitay-gorod-7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714625"/>
            <a:ext cx="23622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Илья Муромец Родился богатырь Илья Муромец в период между 1150 и 1165 годами в городе Муроме , селе Карачарове в крестьянской семье . Былины «Илья Муромец и Святогор»; «Илья Муромец и Соловей-разбойник»; «Илья Муромец и Идолище»; «Илья Муромец на Соколе-корабле»; «Илья Муромец и Жидовин. Исторический прототип  Илия Печерский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705643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Добрыня Никитич  Родился Добрыня в Рязани и был сыном богатого гостя Никиты Романовича. Былины «Поединок Добрыни с Ильёй Муромцем»; «Добрыня и Змей»; «Добрыня и Маринка»; «Добрыня и Настасья»; «Добрыня и Алёша»; «Добрыня и Василий Казимирович Историческим прототипом Добрыни Никитича считают воеводу Добрыню, дядю и воеводу князя Владимира, брата его матери Малуши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6840537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Алёша Попович Алеша Попович был сыном попа ростовского Леонтия (Левонтия Былины Алёша Попович и Тугарин»; «Алёша Попович и сестра Збродовичей»; «Добрыня на свадьбе своей жены», «Добрыня и змей» Прототип Алёши Поповича был боярин из Ростова, которого звали Александр (Олеша) Попович, которого иногда называют Александром Ростовским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74168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971550" y="1296988"/>
            <a:ext cx="705643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26960" bIns="0"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>Славяне отличались отвагой, смекалкой, презрением к физической боли и такой честностью, что вместо клятвы говорили “Да будет мне стыдно!” И слова своего не нарушали. Все это отразилось в пословицах. Предлагаю составить целые пословицы из частей.(Найди вторую часть пословицы)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2988" y="1412875"/>
          <a:ext cx="7273925" cy="4467228"/>
        </p:xfrm>
        <a:graphic>
          <a:graphicData uri="http://schemas.openxmlformats.org/drawingml/2006/table">
            <a:tbl>
              <a:tblPr/>
              <a:tblGrid>
                <a:gridCol w="3636962"/>
                <a:gridCol w="3636963"/>
              </a:tblGrid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Не силой борются,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1… а товарища выручай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Сам пропадай,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2…хвались с боя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Враг боек,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3… там победа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Не хвались в бой идучи ,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4…а умением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Лучше смерть,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5… да русский стоек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Где смелость,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6…чем позор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4F81B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971550" y="946150"/>
            <a:ext cx="7056438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26960" bIns="0" anchor="ctr">
            <a:spAutoFit/>
          </a:bodyPr>
          <a:lstStyle/>
          <a:p>
            <a:pPr eaLnBrk="0" hangingPunct="0"/>
            <a:r>
              <a:rPr lang="ru-RU" sz="2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Выберите подходящие богатырям человеческие качества (ненужное зачеркни):</a:t>
            </a:r>
          </a:p>
          <a:p>
            <a:pPr eaLnBrk="0" hangingPunct="0"/>
            <a:endParaRPr lang="ru-RU" sz="2000" b="1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953735"/>
                </a:solidFill>
                <a:latin typeface="Cambria" pitchFamily="18" charset="0"/>
                <a:cs typeface="Times New Roman" pitchFamily="18" charset="0"/>
              </a:rPr>
              <a:t>Мы считаем, что богатырь :..</a:t>
            </a:r>
          </a:p>
          <a:p>
            <a:pPr eaLnBrk="0" hangingPunct="0"/>
            <a:endParaRPr lang="ru-RU" sz="2000" b="1">
              <a:solidFill>
                <a:srgbClr val="953735"/>
              </a:solidFill>
              <a:latin typeface="Cambria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>Храбрый, </a:t>
            </a:r>
            <a:r>
              <a:rPr lang="ru-RU" sz="2000" b="1">
                <a:solidFill>
                  <a:srgbClr val="953735"/>
                </a:solidFill>
                <a:latin typeface="Cambria" pitchFamily="18" charset="0"/>
                <a:cs typeface="Times New Roman" pitchFamily="18" charset="0"/>
              </a:rPr>
              <a:t>трусливый, скромный, вежливый, </a:t>
            </a:r>
            <a:r>
              <a:rPr lang="ru-RU" sz="2000" b="1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>добрый, </a:t>
            </a:r>
            <a:r>
              <a:rPr lang="ru-RU" sz="2000" b="1">
                <a:solidFill>
                  <a:srgbClr val="953735"/>
                </a:solidFill>
                <a:latin typeface="Cambria" pitchFamily="18" charset="0"/>
                <a:cs typeface="Times New Roman" pitchFamily="18" charset="0"/>
              </a:rPr>
              <a:t>ласковый, </a:t>
            </a:r>
            <a:r>
              <a:rPr lang="ru-RU" sz="2000" b="1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>отважный, мужественный, сильный, смелый, </a:t>
            </a:r>
            <a:r>
              <a:rPr lang="ru-RU" sz="2000" b="1">
                <a:solidFill>
                  <a:srgbClr val="953735"/>
                </a:solidFill>
                <a:latin typeface="Cambria" pitchFamily="18" charset="0"/>
                <a:cs typeface="Times New Roman" pitchFamily="18" charset="0"/>
              </a:rPr>
              <a:t>впечатлительный, </a:t>
            </a:r>
            <a:r>
              <a:rPr lang="ru-RU" sz="2000" b="1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>простой, </a:t>
            </a:r>
            <a:r>
              <a:rPr lang="ru-RU" sz="2000" b="1">
                <a:solidFill>
                  <a:srgbClr val="953735"/>
                </a:solidFill>
                <a:latin typeface="Cambria" pitchFamily="18" charset="0"/>
                <a:cs typeface="Times New Roman" pitchFamily="18" charset="0"/>
              </a:rPr>
              <a:t>веселый, черствый, жадный, </a:t>
            </a:r>
            <a:r>
              <a:rPr lang="ru-RU" sz="2000" b="1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>щедрый, </a:t>
            </a:r>
            <a:r>
              <a:rPr lang="ru-RU" sz="2000" b="1">
                <a:solidFill>
                  <a:srgbClr val="953735"/>
                </a:solidFill>
                <a:latin typeface="Cambria" pitchFamily="18" charset="0"/>
                <a:cs typeface="Times New Roman" pitchFamily="18" charset="0"/>
              </a:rPr>
              <a:t>обидчивый, грубый, </a:t>
            </a:r>
            <a:r>
              <a:rPr lang="ru-RU" sz="2000" b="1">
                <a:solidFill>
                  <a:srgbClr val="4F81BD"/>
                </a:solidFill>
                <a:latin typeface="Cambria" pitchFamily="18" charset="0"/>
                <a:cs typeface="Times New Roman" pitchFamily="18" charset="0"/>
              </a:rPr>
              <a:t>справедливый.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Одень богатыря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65175"/>
            <a:ext cx="6505575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 descr="Вооружи богатыря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720090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Средство передвижения  богатыря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69850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Выводы: Богатырь: храбрый, мужественный воин; герой, всегда готовый к подвигу; он там, где нужна помощь, смекалка, ум и такт, верность и смелость; разумен в речах, сдержан, умен, образован, ловок; отлично стреляет, плавает; воплотил те черты, которые были новыми для Древней Руси.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77716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Picture 2" descr="C:\Users\аня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81075"/>
            <a:ext cx="36718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Muromet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908050"/>
            <a:ext cx="2541588" cy="345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https://www.metod-kopilka.ru/images/doc/34/29081/1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77041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Файл:Богатырь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928670"/>
            <a:ext cx="464185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572000" y="6021388"/>
            <a:ext cx="4100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latin typeface="Cambria" pitchFamily="18" charset="0"/>
              </a:rPr>
              <a:t>Виктор Васнецов «Богатырь» 1878. </a:t>
            </a: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214313" y="1285875"/>
            <a:ext cx="428625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>
                <a:latin typeface="Cambria" pitchFamily="18" charset="0"/>
                <a:cs typeface="Times New Roman" pitchFamily="18" charset="0"/>
              </a:rPr>
              <a:t>– Защищать свою Родину, беречь её.  -   </a:t>
            </a:r>
          </a:p>
          <a:p>
            <a:r>
              <a:rPr lang="ru-RU" sz="2400">
                <a:latin typeface="Cambria" pitchFamily="18" charset="0"/>
                <a:cs typeface="Times New Roman" pitchFamily="18" charset="0"/>
              </a:rPr>
              <a:t>- Защищать слабых, бедных, стариков и детей.</a:t>
            </a:r>
          </a:p>
          <a:p>
            <a:r>
              <a:rPr lang="ru-RU" sz="2400">
                <a:latin typeface="Cambria" pitchFamily="18" charset="0"/>
                <a:cs typeface="Times New Roman" pitchFamily="18" charset="0"/>
              </a:rPr>
              <a:t>- Быть сильными, храбрыми, мужественными, отважными. </a:t>
            </a:r>
          </a:p>
          <a:p>
            <a:r>
              <a:rPr lang="ru-RU" sz="2400">
                <a:latin typeface="Cambria" pitchFamily="18" charset="0"/>
                <a:cs typeface="Times New Roman" pitchFamily="18" charset="0"/>
              </a:rPr>
              <a:t>- Любить свою родную землю, свой народ, свою страну и Родину.</a:t>
            </a:r>
          </a:p>
          <a:p>
            <a:pPr eaLnBrk="1" hangingPunct="1"/>
            <a:endParaRPr lang="ru-RU">
              <a:cs typeface="Times New Roman" pitchFamily="18" charset="0"/>
            </a:endParaRP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642938" y="285750"/>
            <a:ext cx="8143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>
                <a:latin typeface="Monotype Corsiva" pitchFamily="66" charset="0"/>
                <a:cs typeface="Times New Roman" pitchFamily="18" charset="0"/>
              </a:rPr>
              <a:t>Завет  богатырей к нам, своим потомкам:</a:t>
            </a:r>
          </a:p>
          <a:p>
            <a:pPr eaLnBrk="1" hangingPunct="1"/>
            <a:endParaRPr lang="ru-RU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https://www.metod-kopilka.ru/images/doc/34/29081/1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6697662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4213" y="404813"/>
          <a:ext cx="7754937" cy="7132636"/>
        </p:xfrm>
        <a:graphic>
          <a:graphicData uri="http://schemas.openxmlformats.org/drawingml/2006/table">
            <a:tbl>
              <a:tblPr/>
              <a:tblGrid>
                <a:gridCol w="5474436"/>
                <a:gridCol w="2280501"/>
              </a:tblGrid>
              <a:tr h="27433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976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               </a:t>
                      </a:r>
                      <a:r>
                        <a:rPr lang="ru-RU" sz="4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Богатыри</a:t>
                      </a:r>
                      <a:r>
                        <a:rPr lang="ru-RU" sz="40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России</a:t>
                      </a:r>
                    </a:p>
                    <a:p>
                      <a:endParaRPr lang="ru-RU" sz="4000" u="sng" kern="1200" baseline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4000" u="sng" kern="1200" baseline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4000" u="sng" kern="1200" baseline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4000" u="sng" kern="1200" baseline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4000" u="sng" kern="1200" baseline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4000" u="sng" kern="1200" baseline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4000" u="sng" kern="1200" baseline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4000" u="sng" kern="1200" baseline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Валентин Иванович </a:t>
                      </a:r>
                      <a:r>
                        <a:rPr lang="ru-RU" sz="1800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ДикУль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(род. 1947) </a:t>
                      </a:r>
                      <a:endParaRPr lang="ru-RU" sz="4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3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3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3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3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https://www.metod-kopilka.ru/images/doc/34/29081/1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69850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116013" y="620713"/>
            <a:ext cx="6769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u="sng"/>
              <a:t>Грузчик  Иван Максимович Поддубный –</a:t>
            </a:r>
            <a:r>
              <a:rPr lang="ru-RU"/>
              <a:t>«чемпион чемпионов», 45 лет жизни он провел на борцовском ковре и лишь один раз потерпел поражение.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Георгий Константинович Жуков (1896-1974)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6250"/>
            <a:ext cx="69119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Александр Васильевич Суворов.  Блестящий полководец, , бесстрашно воевал с турками и французами. Разработал солдатский учебник «Наука побеждать» 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9930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аня\Desktop\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58507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92163"/>
          </a:xfrm>
        </p:spPr>
        <p:txBody>
          <a:bodyPr/>
          <a:lstStyle/>
          <a:p>
            <a:pPr eaLnBrk="1" hangingPunct="1"/>
            <a:endParaRPr lang="ru-RU" sz="2800" b="1" smtClean="0">
              <a:latin typeface="Arial" charset="0"/>
              <a:cs typeface="Arial" charset="0"/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500313"/>
            <a:ext cx="8291513" cy="2251075"/>
          </a:xfrm>
        </p:spPr>
        <p:txBody>
          <a:bodyPr tIns="126960" bIns="0" anchor="ctr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sz="1400" b="1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- </a:t>
            </a:r>
            <a:r>
              <a:rPr lang="ru-RU" sz="2000" b="1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А есть сейчас в наше время люди с такими человеческими качествами?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- Так есть ли в наше время богатыри? Какой профессии они могут быть?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- А может ли каждый из нас стать современным богатырем? Что для этого надо?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sz="180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971550" y="428625"/>
            <a:ext cx="60293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2800">
                <a:latin typeface="Monotype Corsiva" pitchFamily="66" charset="0"/>
                <a:cs typeface="Times New Roman" pitchFamily="18" charset="0"/>
              </a:rPr>
              <a:t>А и сильные, могучие богатыри на славной Руси!</a:t>
            </a:r>
            <a:br>
              <a:rPr lang="ru-RU" sz="2800">
                <a:latin typeface="Monotype Corsiva" pitchFamily="66" charset="0"/>
                <a:cs typeface="Times New Roman" pitchFamily="18" charset="0"/>
              </a:rPr>
            </a:br>
            <a:r>
              <a:rPr lang="ru-RU" sz="2800">
                <a:latin typeface="Monotype Corsiva" pitchFamily="66" charset="0"/>
                <a:cs typeface="Times New Roman" pitchFamily="18" charset="0"/>
              </a:rPr>
              <a:t>Не скакать врагам по нашей Земле!</a:t>
            </a:r>
            <a:br>
              <a:rPr lang="ru-RU" sz="2800">
                <a:latin typeface="Monotype Corsiva" pitchFamily="66" charset="0"/>
                <a:cs typeface="Times New Roman" pitchFamily="18" charset="0"/>
              </a:rPr>
            </a:br>
            <a:r>
              <a:rPr lang="ru-RU" sz="2800">
                <a:latin typeface="Monotype Corsiva" pitchFamily="66" charset="0"/>
                <a:cs typeface="Times New Roman" pitchFamily="18" charset="0"/>
              </a:rPr>
              <a:t>Не топтать их коням Землю Русскую</a:t>
            </a:r>
            <a:br>
              <a:rPr lang="ru-RU" sz="2800">
                <a:latin typeface="Monotype Corsiva" pitchFamily="66" charset="0"/>
                <a:cs typeface="Times New Roman" pitchFamily="18" charset="0"/>
              </a:rPr>
            </a:br>
            <a:r>
              <a:rPr lang="ru-RU" sz="2800">
                <a:latin typeface="Monotype Corsiva" pitchFamily="66" charset="0"/>
                <a:cs typeface="Times New Roman" pitchFamily="18" charset="0"/>
              </a:rPr>
              <a:t>Не затмить им солнце наше красное!</a:t>
            </a:r>
            <a:br>
              <a:rPr lang="ru-RU" sz="2800">
                <a:latin typeface="Monotype Corsiva" pitchFamily="66" charset="0"/>
                <a:cs typeface="Times New Roman" pitchFamily="18" charset="0"/>
              </a:rPr>
            </a:br>
            <a:r>
              <a:rPr lang="ru-RU" sz="2800">
                <a:latin typeface="Monotype Corsiva" pitchFamily="66" charset="0"/>
                <a:cs typeface="Times New Roman" pitchFamily="18" charset="0"/>
              </a:rPr>
              <a:t>Век стоит Русь – не шатается!</a:t>
            </a:r>
            <a:br>
              <a:rPr lang="ru-RU" sz="2800">
                <a:latin typeface="Monotype Corsiva" pitchFamily="66" charset="0"/>
                <a:cs typeface="Times New Roman" pitchFamily="18" charset="0"/>
              </a:rPr>
            </a:br>
            <a:r>
              <a:rPr lang="ru-RU" sz="2800">
                <a:latin typeface="Monotype Corsiva" pitchFamily="66" charset="0"/>
                <a:cs typeface="Times New Roman" pitchFamily="18" charset="0"/>
              </a:rPr>
              <a:t>И века простоит – не шелохнётся!</a:t>
            </a:r>
          </a:p>
          <a:p>
            <a:pPr eaLnBrk="0" hangingPunct="0"/>
            <a:r>
              <a:rPr lang="ru-RU" sz="2800">
                <a:latin typeface="Monotype Corsiva" pitchFamily="66" charset="0"/>
                <a:cs typeface="Times New Roman" pitchFamily="18" charset="0"/>
              </a:rPr>
              <a:t>А преданья старины</a:t>
            </a:r>
            <a:br>
              <a:rPr lang="ru-RU" sz="2800">
                <a:latin typeface="Monotype Corsiva" pitchFamily="66" charset="0"/>
                <a:cs typeface="Times New Roman" pitchFamily="18" charset="0"/>
              </a:rPr>
            </a:br>
            <a:r>
              <a:rPr lang="ru-RU" sz="2800">
                <a:latin typeface="Monotype Corsiva" pitchFamily="66" charset="0"/>
                <a:cs typeface="Times New Roman" pitchFamily="18" charset="0"/>
              </a:rPr>
              <a:t>Забывать мы не должны.</a:t>
            </a:r>
            <a:br>
              <a:rPr lang="ru-RU" sz="2800">
                <a:latin typeface="Monotype Corsiva" pitchFamily="66" charset="0"/>
                <a:cs typeface="Times New Roman" pitchFamily="18" charset="0"/>
              </a:rPr>
            </a:br>
            <a:r>
              <a:rPr lang="ru-RU" sz="2800" b="1">
                <a:latin typeface="Monotype Corsiva" pitchFamily="66" charset="0"/>
                <a:cs typeface="Times New Roman" pitchFamily="18" charset="0"/>
              </a:rPr>
              <a:t>Слава русской старине!</a:t>
            </a:r>
            <a:br>
              <a:rPr lang="ru-RU" sz="2800" b="1">
                <a:latin typeface="Monotype Corsiva" pitchFamily="66" charset="0"/>
                <a:cs typeface="Times New Roman" pitchFamily="18" charset="0"/>
              </a:rPr>
            </a:br>
            <a:r>
              <a:rPr lang="ru-RU" sz="2800" b="1">
                <a:latin typeface="Monotype Corsiva" pitchFamily="66" charset="0"/>
                <a:cs typeface="Times New Roman" pitchFamily="18" charset="0"/>
              </a:rPr>
              <a:t>Слава русской стороне!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7242175" cy="749300"/>
          </a:xfrm>
        </p:spPr>
        <p:txBody>
          <a:bodyPr/>
          <a:lstStyle/>
          <a:p>
            <a:r>
              <a:rPr lang="ru-RU" b="1" smtClean="0"/>
              <a:t>Богатыри земли русской</a:t>
            </a:r>
          </a:p>
        </p:txBody>
      </p:sp>
      <p:pic>
        <p:nvPicPr>
          <p:cNvPr id="3" name="Рисунок 2" descr="ДобрыняНикитич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81300"/>
            <a:ext cx="15240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ИльяМуромец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743200"/>
            <a:ext cx="140652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АлешаПопович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743200"/>
            <a:ext cx="207645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 bwMode="auto">
          <a:xfrm>
            <a:off x="6446838" y="1782763"/>
            <a:ext cx="2330450" cy="627062"/>
          </a:xfrm>
          <a:prstGeom prst="wedgeRoundRectCallout">
            <a:avLst>
              <a:gd name="adj1" fmla="val -68388"/>
              <a:gd name="adj2" fmla="val 15686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Алеша Попович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3632200" y="1782763"/>
            <a:ext cx="2330450" cy="627062"/>
          </a:xfrm>
          <a:prstGeom prst="wedgeRoundRectCallout">
            <a:avLst>
              <a:gd name="adj1" fmla="val -13477"/>
              <a:gd name="adj2" fmla="val 10671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Илья Муромец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496888" y="1782763"/>
            <a:ext cx="2651125" cy="627062"/>
          </a:xfrm>
          <a:prstGeom prst="wedgeRoundRectCallout">
            <a:avLst>
              <a:gd name="adj1" fmla="val 53231"/>
              <a:gd name="adj2" fmla="val 14711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Добрыня Никитич</a:t>
            </a:r>
          </a:p>
        </p:txBody>
      </p:sp>
      <p:pic>
        <p:nvPicPr>
          <p:cNvPr id="9" name="Рисунок 8" descr="ДобрыняНикитич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852738"/>
            <a:ext cx="14605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АлешаПопович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708275"/>
            <a:ext cx="207645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Богатырь – герой  русских былин, совершающий подвиги во имя Родины.  Богатырь - (переносное) человек безмерной силы, стойкости, отваги. Необычный человек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4898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800" smtClean="0"/>
              <a:t>22 июня 1941 г. </a:t>
            </a:r>
          </a:p>
          <a:p>
            <a:pPr algn="ctr">
              <a:buFont typeface="Arial" charset="0"/>
              <a:buNone/>
            </a:pPr>
            <a:r>
              <a:rPr lang="ru-RU" sz="4800" smtClean="0"/>
              <a:t>На нашу Родину вероломно напал злой и сильный враг – фашистская Германия.</a:t>
            </a:r>
          </a:p>
          <a:p>
            <a:endParaRPr lang="ru-RU" smtClean="0"/>
          </a:p>
        </p:txBody>
      </p:sp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5888"/>
            <a:ext cx="40195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661025"/>
            <a:ext cx="40195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-конечная звезда 5">
            <a:hlinkClick r:id="rId4" action="ppaction://hlinksldjump"/>
          </p:cNvPr>
          <p:cNvSpPr/>
          <p:nvPr/>
        </p:nvSpPr>
        <p:spPr>
          <a:xfrm>
            <a:off x="590574" y="452453"/>
            <a:ext cx="928695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26">
            <a:hlinkClick r:id="rId4" action="ppaction://hlinksldjump"/>
          </p:cNvPr>
          <p:cNvSpPr/>
          <p:nvPr/>
        </p:nvSpPr>
        <p:spPr>
          <a:xfrm>
            <a:off x="7359674" y="5421328"/>
            <a:ext cx="928695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01_svyashchennaya_voy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5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1187450" y="620713"/>
            <a:ext cx="7056438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/>
              <a:t>«Великая Отечественная война… Так уж случилось, что наша память о войне и все наши представления о ней – мужские. Это понятно: воевали-то в основном мужчины . Огромная тяжесть легла  и на плечи женщин- матерей, жен, сестер, кто заменял мужчин у станков на заводах и на колхозных полях. Да. Война –  и не детское дело. Таки должно быть. Но эта война была особенной… она называлась </a:t>
            </a:r>
            <a:r>
              <a:rPr lang="ru-RU" b="1"/>
              <a:t>Великой Отечественной </a:t>
            </a:r>
            <a:r>
              <a:rPr lang="ru-RU"/>
              <a:t>потому, что все от мала до велика поднялись на защиту родины. Многие юные патриоты погибли в боях с врагом, а четверо  из них – Марат Казей, Валя Котик, Леня Голиков и Зина Портнова – были удостоены звания Героя  Советского Союза. О них нередко писали в газетах, им посвящали книги. И даже улицы и города нашей Великой Родины – России называли их именами. В те годы дети быстро взрослели, уже в 10-14 лет они осознавали себя частицей большого народа и старались ни в чем не уступать взрослым. Тысячи ребят сражались в отрядах партизан и действующей армии. Вместе со взрослыми подростки ходили в разведку, помогали партизанам подрывать эшелоны врага, устраивать засады.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323850" y="0"/>
            <a:ext cx="88201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Пионеры Герои </a:t>
            </a: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</a:t>
            </a:r>
            <a:r>
              <a:rPr lang="ru-RU" i="1">
                <a:latin typeface="Calibri" pitchFamily="34" charset="0"/>
              </a:rPr>
              <a:t> </a:t>
            </a:r>
            <a:r>
              <a:rPr lang="ru-RU">
                <a:latin typeface="Calibri" pitchFamily="34" charset="0"/>
              </a:rPr>
              <a:t>До войны это были самые обыкновенные мальчишки и девчонки. Учились, помогали старшим, играли, бегали-прыгали, разбивали носы и коленки. Их имена знали только родные, одноклассники да друзья.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ПРИШЕЛ ЧАС - ОНИ ПОКАЗАЛИ, КАКИМ ОГРОМНЫМ МОЖЕТ СТАТЬ МАЛЕНЬКОЕ ДЕТСКОЕ СЕРДЦЕ, КОГДА РАЗГОРАЕТСЯ В НЕМ СВЯЩЕННАЯ ЛЮБОВЬ К РОДИНЕ И НЕНАВИСТЬ К ЕЕ ВРАГАМ.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Мальчишки. Девчонки. На их хрупкие плечи легла тяжесть невзгод, бедствий, горя военных лет. И не согнулись они под этой тяжестью, стали сильнее духом, мужественнее, выносливее.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Маленькие герои большой войны. Они сражались рядом со старшими - отцами, братьями, рядом с коммунистами и комсомольцами.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Сражались повсюду. На море, как Боря Кулешин. В небе, как Аркаша Каманин. В партизанском отряде, как Леня Голиков. В Брестской крепости, как Валя Зенкина. В керченских катакомбах, как Володя Дубинин.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И ни на миг не дрогнули юные сердца!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Их повзрослевшее детство было наполнено такими испытаниями, что, придумай их даже очень талантливый писатель, в это трудно было бы поверить. Но это было. Было в истории большой нашей страны, было в судьбах ее маленьких ребят - обыкновенных мальчишек и девчонок.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819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876925"/>
            <a:ext cx="40195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1" descr="Tany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35"/>
          <a:stretch>
            <a:fillRect/>
          </a:stretch>
        </p:blipFill>
        <p:spPr bwMode="auto">
          <a:xfrm>
            <a:off x="5651500" y="4724400"/>
            <a:ext cx="15716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12" descr="002.jpg"/>
          <p:cNvPicPr>
            <a:picLocks noChangeAspect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6" b="10416"/>
          <a:stretch>
            <a:fillRect/>
          </a:stretch>
        </p:blipFill>
        <p:spPr bwMode="auto">
          <a:xfrm>
            <a:off x="428625" y="142875"/>
            <a:ext cx="2000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13" descr="009.jpg"/>
          <p:cNvPicPr>
            <a:picLocks noChangeAspect="1"/>
          </p:cNvPicPr>
          <p:nvPr/>
        </p:nvPicPr>
        <p:blipFill>
          <a:blip r:embed="rId4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 r="870" b="13541"/>
          <a:stretch>
            <a:fillRect/>
          </a:stretch>
        </p:blipFill>
        <p:spPr bwMode="auto">
          <a:xfrm>
            <a:off x="3563938" y="188913"/>
            <a:ext cx="197167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14" descr="00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5" r="1041" b="13541"/>
          <a:stretch>
            <a:fillRect/>
          </a:stretch>
        </p:blipFill>
        <p:spPr bwMode="auto">
          <a:xfrm>
            <a:off x="6227763" y="188913"/>
            <a:ext cx="2070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15" descr="012.jpg"/>
          <p:cNvPicPr>
            <a:picLocks noChangeAspect="1"/>
          </p:cNvPicPr>
          <p:nvPr/>
        </p:nvPicPr>
        <p:blipFill>
          <a:blip r:embed="rId6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2500"/>
          <a:stretch>
            <a:fillRect/>
          </a:stretch>
        </p:blipFill>
        <p:spPr bwMode="auto">
          <a:xfrm>
            <a:off x="428625" y="2357438"/>
            <a:ext cx="200025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16" descr="volodja.jpg"/>
          <p:cNvPicPr>
            <a:picLocks noChangeAspect="1"/>
          </p:cNvPicPr>
          <p:nvPr/>
        </p:nvPicPr>
        <p:blipFill>
          <a:blip r:embed="rId7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t="10474" r="1923" b="16814"/>
          <a:stretch>
            <a:fillRect/>
          </a:stretch>
        </p:blipFill>
        <p:spPr bwMode="auto">
          <a:xfrm>
            <a:off x="3492500" y="2349500"/>
            <a:ext cx="20050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17" descr="011.jpg"/>
          <p:cNvPicPr>
            <a:picLocks noChangeAspect="1"/>
          </p:cNvPicPr>
          <p:nvPr/>
        </p:nvPicPr>
        <p:blipFill>
          <a:blip r:embed="rId8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10432" r="2324" b="13541"/>
          <a:stretch>
            <a:fillRect/>
          </a:stretch>
        </p:blipFill>
        <p:spPr bwMode="auto">
          <a:xfrm>
            <a:off x="6227763" y="2420938"/>
            <a:ext cx="2005012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19" descr="010.jpg"/>
          <p:cNvPicPr>
            <a:picLocks noChangeAspect="1"/>
          </p:cNvPicPr>
          <p:nvPr/>
        </p:nvPicPr>
        <p:blipFill>
          <a:blip r:embed="rId9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6" b="13541"/>
          <a:stretch>
            <a:fillRect/>
          </a:stretch>
        </p:blipFill>
        <p:spPr bwMode="auto">
          <a:xfrm>
            <a:off x="1428750" y="4643438"/>
            <a:ext cx="1785938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Box 20"/>
          <p:cNvSpPr txBox="1">
            <a:spLocks noChangeArrowheads="1"/>
          </p:cNvSpPr>
          <p:nvPr/>
        </p:nvSpPr>
        <p:spPr bwMode="auto">
          <a:xfrm>
            <a:off x="5435600" y="6491288"/>
            <a:ext cx="2786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Таня Савичева</a:t>
            </a:r>
          </a:p>
        </p:txBody>
      </p:sp>
      <p:sp>
        <p:nvSpPr>
          <p:cNvPr id="11275" name="TextBox 22"/>
          <p:cNvSpPr txBox="1">
            <a:spLocks noChangeArrowheads="1"/>
          </p:cNvSpPr>
          <p:nvPr/>
        </p:nvSpPr>
        <p:spPr bwMode="auto">
          <a:xfrm>
            <a:off x="285750" y="2000250"/>
            <a:ext cx="8462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Аркадий Каманин  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Леня Голиков      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Валя Зенкина</a:t>
            </a:r>
          </a:p>
        </p:txBody>
      </p:sp>
      <p:sp>
        <p:nvSpPr>
          <p:cNvPr id="11276" name="TextBox 23"/>
          <p:cNvSpPr txBox="1">
            <a:spLocks noChangeArrowheads="1"/>
          </p:cNvSpPr>
          <p:nvPr/>
        </p:nvSpPr>
        <p:spPr bwMode="auto">
          <a:xfrm>
            <a:off x="500063" y="4286250"/>
            <a:ext cx="8501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Зина Портнова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Володя Казначеев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Марат Казей</a:t>
            </a:r>
          </a:p>
        </p:txBody>
      </p:sp>
      <p:sp>
        <p:nvSpPr>
          <p:cNvPr id="11277" name="TextBox 24"/>
          <p:cNvSpPr txBox="1">
            <a:spLocks noChangeArrowheads="1"/>
          </p:cNvSpPr>
          <p:nvPr/>
        </p:nvSpPr>
        <p:spPr bwMode="auto">
          <a:xfrm>
            <a:off x="1357313" y="6357938"/>
            <a:ext cx="214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Валя Котик</a:t>
            </a:r>
          </a:p>
        </p:txBody>
      </p:sp>
      <p:sp>
        <p:nvSpPr>
          <p:cNvPr id="27" name="5-конечная звезда 26">
            <a:hlinkClick r:id="rId10" action="ppaction://hlinksldjump"/>
          </p:cNvPr>
          <p:cNvSpPr/>
          <p:nvPr/>
        </p:nvSpPr>
        <p:spPr>
          <a:xfrm>
            <a:off x="8072462" y="5643578"/>
            <a:ext cx="928694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000" smtClean="0"/>
              <a:t>Войны не хотим мы нигде, никогда,</a:t>
            </a:r>
          </a:p>
          <a:p>
            <a:pPr algn="ctr">
              <a:buFont typeface="Arial" charset="0"/>
              <a:buNone/>
            </a:pPr>
            <a:r>
              <a:rPr lang="ru-RU" sz="4000" smtClean="0"/>
              <a:t>Пусть мир будет в мире везде и всегда.</a:t>
            </a:r>
          </a:p>
          <a:p>
            <a:pPr algn="ctr">
              <a:buFont typeface="Arial" charset="0"/>
              <a:buNone/>
            </a:pPr>
            <a:r>
              <a:rPr lang="ru-RU" sz="4000" smtClean="0"/>
              <a:t>Да будет светлой жизнь детей!</a:t>
            </a:r>
          </a:p>
          <a:p>
            <a:pPr algn="ctr">
              <a:buFont typeface="Arial" charset="0"/>
              <a:buNone/>
            </a:pPr>
            <a:r>
              <a:rPr lang="ru-RU" sz="4000" smtClean="0"/>
              <a:t>Как светел мир в глазах открытых!</a:t>
            </a:r>
          </a:p>
          <a:p>
            <a:pPr algn="ctr">
              <a:buFont typeface="Arial" charset="0"/>
              <a:buNone/>
            </a:pPr>
            <a:r>
              <a:rPr lang="ru-RU" sz="4000" smtClean="0"/>
              <a:t>О, не разрушь и не убей – </a:t>
            </a:r>
          </a:p>
          <a:p>
            <a:pPr algn="ctr">
              <a:buFont typeface="Arial" charset="0"/>
              <a:buNone/>
            </a:pPr>
            <a:r>
              <a:rPr lang="ru-RU" sz="4000" smtClean="0"/>
              <a:t>Земле достаточно убитых!</a:t>
            </a:r>
          </a:p>
          <a:p>
            <a:endParaRPr lang="ru-RU" smtClean="0"/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6250"/>
            <a:ext cx="40195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395536" y="404664"/>
            <a:ext cx="1691680" cy="1340768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7236296" y="5229200"/>
            <a:ext cx="1691680" cy="1340768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3</Template>
  <TotalTime>517</TotalTime>
  <Words>580</Words>
  <Application>Microsoft Office PowerPoint</Application>
  <PresentationFormat>Экран (4:3)</PresentationFormat>
  <Paragraphs>60</Paragraphs>
  <Slides>29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Cambria</vt:lpstr>
      <vt:lpstr>Monotype Corsiva</vt:lpstr>
      <vt:lpstr>Шаблон 3</vt:lpstr>
      <vt:lpstr>Презентация PowerPoint</vt:lpstr>
      <vt:lpstr>Презентация PowerPoint</vt:lpstr>
      <vt:lpstr>Богатыри земли русской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димон</cp:lastModifiedBy>
  <cp:revision>58</cp:revision>
  <dcterms:created xsi:type="dcterms:W3CDTF">2011-07-13T06:16:26Z</dcterms:created>
  <dcterms:modified xsi:type="dcterms:W3CDTF">2018-11-22T18:03:52Z</dcterms:modified>
</cp:coreProperties>
</file>