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0" r:id="rId2"/>
    <p:sldId id="298" r:id="rId3"/>
    <p:sldId id="301" r:id="rId4"/>
    <p:sldId id="299" r:id="rId5"/>
    <p:sldId id="293" r:id="rId6"/>
    <p:sldId id="294" r:id="rId7"/>
    <p:sldId id="295" r:id="rId8"/>
    <p:sldId id="296" r:id="rId9"/>
    <p:sldId id="297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ECACA"/>
    <a:srgbClr val="F94578"/>
    <a:srgbClr val="FB81A4"/>
    <a:srgbClr val="E30746"/>
    <a:srgbClr val="8D052C"/>
    <a:srgbClr val="4A452A"/>
    <a:srgbClr val="383420"/>
    <a:srgbClr val="655E39"/>
    <a:srgbClr val="948A5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8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3A4B35C-5065-425A-82A1-CBA35CA464B5}" type="datetimeFigureOut">
              <a:rPr lang="ja-JP" altLang="en-US"/>
              <a:pPr>
                <a:defRPr/>
              </a:pPr>
              <a:t>2019/1/22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80A948-3D74-404E-94D8-3DE181388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3183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55E39"/>
                </a:solidFill>
                <a:effectLst>
                  <a:outerShdw blurRad="50800" dist="381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fld id="{DA886E55-05C7-4E04-8B00-1724C390710F}" type="datetimeFigureOut">
              <a:rPr lang="ja-JP" altLang="en-US"/>
              <a:pPr>
                <a:defRPr/>
              </a:pPr>
              <a:t>2019/1/22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fld id="{E8E6C7BD-DE50-4944-998B-5FBF9F1EBB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8ADE2-CF8B-48D8-B914-FBC9FA8453E2}" type="datetimeFigureOut">
              <a:rPr lang="ja-JP" altLang="en-US"/>
              <a:pPr>
                <a:defRPr/>
              </a:pPr>
              <a:t>2019/1/22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4964B-C17D-4D0E-9DD5-FE1EDFC39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62CA3-9AC1-4D34-9D7B-6CC88A889486}" type="datetimeFigureOut">
              <a:rPr lang="ja-JP" altLang="en-US"/>
              <a:pPr>
                <a:defRPr/>
              </a:pPr>
              <a:t>2019/1/22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36A0B-1FF2-456D-AB1E-1603DA18F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8332A-38B4-4662-B63A-0E0033F011F0}" type="datetimeFigureOut">
              <a:rPr lang="ja-JP" altLang="en-US"/>
              <a:pPr>
                <a:defRPr/>
              </a:pPr>
              <a:t>2019/1/22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41062-07C1-45AF-9E29-B6D15DEDF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948A5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FA1D7-52A0-4D55-8F7E-26B760583BD3}" type="datetimeFigureOut">
              <a:rPr lang="ja-JP" altLang="en-US"/>
              <a:pPr>
                <a:defRPr/>
              </a:pPr>
              <a:t>2019/1/22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8DC63-2656-4D4B-B4E1-AA9073407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D69473"/>
                </a:solidFill>
              </a:defRPr>
            </a:lvl1pPr>
            <a:lvl2pPr>
              <a:defRPr sz="2400">
                <a:solidFill>
                  <a:srgbClr val="D69473"/>
                </a:solidFill>
              </a:defRPr>
            </a:lvl2pPr>
            <a:lvl3pPr>
              <a:defRPr sz="2000">
                <a:solidFill>
                  <a:srgbClr val="D69473"/>
                </a:solidFill>
              </a:defRPr>
            </a:lvl3pPr>
            <a:lvl4pPr>
              <a:defRPr sz="1800">
                <a:solidFill>
                  <a:srgbClr val="D69473"/>
                </a:solidFill>
              </a:defRPr>
            </a:lvl4pPr>
            <a:lvl5pPr>
              <a:defRPr sz="1800">
                <a:solidFill>
                  <a:srgbClr val="D6947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9021F-E9C3-47CE-81F9-FD43BA3E0A38}" type="datetimeFigureOut">
              <a:rPr lang="ja-JP" altLang="en-US"/>
              <a:pPr>
                <a:defRPr/>
              </a:pPr>
              <a:t>2019/1/22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7577C-8D63-45AC-AE25-AA4BAF450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B81A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B81A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D69473"/>
                </a:solidFill>
              </a:defRPr>
            </a:lvl1pPr>
            <a:lvl2pPr>
              <a:defRPr sz="2000">
                <a:solidFill>
                  <a:srgbClr val="D69473"/>
                </a:solidFill>
              </a:defRPr>
            </a:lvl2pPr>
            <a:lvl3pPr>
              <a:defRPr sz="1800">
                <a:solidFill>
                  <a:srgbClr val="D69473"/>
                </a:solidFill>
              </a:defRPr>
            </a:lvl3pPr>
            <a:lvl4pPr>
              <a:defRPr sz="1600">
                <a:solidFill>
                  <a:srgbClr val="D69473"/>
                </a:solidFill>
              </a:defRPr>
            </a:lvl4pPr>
            <a:lvl5pPr>
              <a:defRPr sz="1600">
                <a:solidFill>
                  <a:srgbClr val="D6947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16A77-9B8C-468C-948C-2BA9E882A6AF}" type="datetimeFigureOut">
              <a:rPr lang="ja-JP" altLang="en-US"/>
              <a:pPr>
                <a:defRPr/>
              </a:pPr>
              <a:t>2019/1/22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415B7-A953-4045-B6F3-3099A72C0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A5F16-32F3-4BE6-A4F0-D4281D280C97}" type="datetimeFigureOut">
              <a:rPr lang="ja-JP" altLang="en-US"/>
              <a:pPr>
                <a:defRPr/>
              </a:pPr>
              <a:t>2019/1/22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2C26D-EADE-4234-A6A0-5214B87BC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5D83B-83C1-4AE4-833C-F0F0F01A950B}" type="datetimeFigureOut">
              <a:rPr lang="ja-JP" altLang="en-US"/>
              <a:pPr>
                <a:defRPr/>
              </a:pPr>
              <a:t>2019/1/22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A5808-0BD5-47F0-B161-096D02ABB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1A075-311D-4F6F-9726-2866EC38852C}" type="datetimeFigureOut">
              <a:rPr lang="ja-JP" altLang="en-US"/>
              <a:pPr>
                <a:defRPr/>
              </a:pPr>
              <a:t>2019/1/22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5A170-7444-4B5A-B085-CF4227CAB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D0415-6850-4F4F-92D9-1ED7674241A4}" type="datetimeFigureOut">
              <a:rPr lang="ja-JP" altLang="en-US"/>
              <a:pPr>
                <a:defRPr/>
              </a:pPr>
              <a:t>2019/1/22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27F3B-B261-494E-909C-58A1CA9F1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aur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88E4865-D4BE-4DA0-BF9D-89BE3B5A0766}" type="datetimeFigureOut">
              <a:rPr lang="ja-JP" altLang="en-US"/>
              <a:pPr>
                <a:defRPr/>
              </a:pPr>
              <a:t>2019/1/22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aur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aur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DE7EC44-89D6-477C-81B7-F813680B0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 kern="1200" spc="50">
          <a:ln w="13500">
            <a:noFill/>
            <a:prstDash val="solid"/>
          </a:ln>
          <a:solidFill>
            <a:srgbClr val="E30746"/>
          </a:solidFill>
          <a:effectLst>
            <a:outerShdw blurRad="50800" dist="38100" dir="2700000" algn="t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HGｺﾞｼｯｸE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3200" b="1" kern="1200">
          <a:solidFill>
            <a:srgbClr val="4A452A"/>
          </a:solidFill>
          <a:latin typeface="+mn-lt"/>
          <a:ea typeface="+mn-ea"/>
          <a:cs typeface="HGｺﾞｼｯｸE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800" kern="1200">
          <a:solidFill>
            <a:srgbClr val="4A452A"/>
          </a:solidFill>
          <a:latin typeface="+mn-lt"/>
          <a:ea typeface="+mn-ea"/>
          <a:cs typeface="HGｺﾞｼｯｸE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rgbClr val="4A452A"/>
          </a:solidFill>
          <a:latin typeface="+mn-lt"/>
          <a:ea typeface="+mn-ea"/>
          <a:cs typeface="HGｺﾞｼｯｸE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kumimoji="1" sz="2000" kern="1200">
          <a:solidFill>
            <a:srgbClr val="4A452A"/>
          </a:solidFill>
          <a:latin typeface="+mn-lt"/>
          <a:ea typeface="+mn-ea"/>
          <a:cs typeface="HGｺﾞｼｯｸE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kumimoji="1" sz="2000" kern="1200">
          <a:solidFill>
            <a:srgbClr val="4A452A"/>
          </a:solidFill>
          <a:latin typeface="+mn-lt"/>
          <a:ea typeface="+mn-ea"/>
          <a:cs typeface="HGｺﾞｼｯｸE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1800" kern="1200">
          <a:solidFill>
            <a:srgbClr val="4A452A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sz="1800" kern="1200">
          <a:solidFill>
            <a:srgbClr val="4A452A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kumimoji="1" sz="1600" kern="1200">
          <a:solidFill>
            <a:srgbClr val="4A452A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kumimoji="1" sz="1600" kern="1200">
          <a:solidFill>
            <a:srgbClr val="4A452A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с текстом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Курбанова Наталия Вениаминовна,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учитель начальных классов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МБОУ гимназии №9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источником информации (учебник)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Читать </a:t>
            </a:r>
          </a:p>
          <a:p>
            <a:r>
              <a:rPr lang="ru-RU" dirty="0" smtClean="0"/>
              <a:t>Извлекали</a:t>
            </a:r>
          </a:p>
          <a:p>
            <a:r>
              <a:rPr lang="ru-RU" dirty="0" smtClean="0"/>
              <a:t>Понимали текст</a:t>
            </a:r>
          </a:p>
          <a:p>
            <a:r>
              <a:rPr lang="ru-RU" dirty="0" smtClean="0"/>
              <a:t>Интерпретировали</a:t>
            </a:r>
          </a:p>
          <a:p>
            <a:r>
              <a:rPr lang="ru-RU" dirty="0" smtClean="0"/>
              <a:t> оценивали</a:t>
            </a:r>
          </a:p>
          <a:p>
            <a:r>
              <a:rPr lang="ru-RU" dirty="0" smtClean="0"/>
              <a:t> необходимо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же такое «стратегия»?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525963"/>
          </a:xfrm>
        </p:spPr>
        <p:txBody>
          <a:bodyPr/>
          <a:lstStyle/>
          <a:p>
            <a:r>
              <a:rPr lang="ru-RU" sz="2800" b="0" dirty="0" smtClean="0"/>
              <a:t>«Стратегия» (в переводе с древнегреческого) – это «искусство полководца»; план военных действий; способ достижения цели. Задачей стратегии является эффективное использование наличных ресурсов для достижения основной цели.</a:t>
            </a:r>
          </a:p>
          <a:p>
            <a:r>
              <a:rPr lang="ru-RU" sz="2800" b="0" dirty="0" smtClean="0"/>
              <a:t>Стратегия включает ряд операций, направленных на достижение цели. Принципиальным является то, что стратегия выбирается каждым читателем под конкретную цель чтения и конкретный текст.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Одна </a:t>
            </a:r>
            <a:r>
              <a:rPr lang="ru-RU" smtClean="0"/>
              <a:t>из стратегий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Смысловое свёртывание текста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реализации стратегий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1.Шаг первый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Бегло прочитать </a:t>
            </a:r>
            <a:r>
              <a:rPr lang="ru-RU" dirty="0" smtClean="0"/>
              <a:t>текст </a:t>
            </a:r>
            <a:r>
              <a:rPr lang="ru-RU" dirty="0" smtClean="0"/>
              <a:t>и разделить на смысловые отрывки.</a:t>
            </a:r>
          </a:p>
          <a:p>
            <a:pPr>
              <a:buNone/>
            </a:pPr>
            <a:r>
              <a:rPr lang="ru-RU" dirty="0" smtClean="0"/>
              <a:t>                        </a:t>
            </a:r>
            <a:r>
              <a:rPr lang="ru-RU" dirty="0" smtClean="0">
                <a:solidFill>
                  <a:srgbClr val="FF0000"/>
                </a:solidFill>
              </a:rPr>
              <a:t>Условие: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учитель выполняет дома, чтобы быть уверенным в делении на смысловые части.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ru-RU" dirty="0" smtClean="0"/>
              <a:t>1.На уроке учащимся предлагается поставить вопрос к каждому абзацу </a:t>
            </a:r>
          </a:p>
          <a:p>
            <a:pPr lvl="1">
              <a:buNone/>
            </a:pPr>
            <a:r>
              <a:rPr lang="ru-RU" dirty="0" smtClean="0"/>
              <a:t>2. После этого предлагается </a:t>
            </a:r>
            <a:r>
              <a:rPr lang="ru-RU" dirty="0" smtClean="0">
                <a:solidFill>
                  <a:srgbClr val="FF0000"/>
                </a:solidFill>
              </a:rPr>
              <a:t>таблица из трёх </a:t>
            </a:r>
            <a:r>
              <a:rPr lang="ru-RU" dirty="0" smtClean="0"/>
              <a:t>колонок и им даётся название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7646499"/>
              </p:ext>
            </p:extLst>
          </p:nvPr>
        </p:nvGraphicFramePr>
        <p:xfrm>
          <a:off x="-1" y="0"/>
          <a:ext cx="9144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План в вопросах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Ключевые слова(основные</a:t>
                      </a:r>
                      <a:r>
                        <a:rPr lang="ru-RU" sz="2800" baseline="0" dirty="0" smtClean="0"/>
                        <a:t> мысли)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Индивидуальные слова (детали)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Записываются обобщающие вопросы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 текста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3-6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слов</a:t>
                      </a:r>
                    </a:p>
                    <a:p>
                      <a:r>
                        <a:rPr lang="ru-RU" sz="2400" dirty="0" smtClean="0"/>
                        <a:t>( существительные , глаголы)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что трудно запомнить:</a:t>
                      </a:r>
                    </a:p>
                    <a:p>
                      <a:r>
                        <a:rPr lang="ru-RU" sz="2400" dirty="0" smtClean="0"/>
                        <a:t>Имена, даты, цифры, прилагательные</a:t>
                      </a:r>
                      <a:endParaRPr lang="ru-RU" sz="2400" dirty="0"/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Краткий пересказ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rgbClr val="EECAC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400" b="1" dirty="0" smtClean="0"/>
                        <a:t>Если соединить слова из второй и третьей колонки , получается подробный пересказ</a:t>
                      </a:r>
                      <a:endParaRPr lang="ru-RU" sz="2400" b="1" dirty="0"/>
                    </a:p>
                  </a:txBody>
                  <a:tcPr>
                    <a:solidFill>
                      <a:srgbClr val="EE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4357694"/>
            <a:ext cx="82153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Условия:</a:t>
            </a:r>
          </a:p>
          <a:p>
            <a:r>
              <a:rPr lang="ru-RU" sz="2400" dirty="0" smtClean="0"/>
              <a:t>1.Запись таблицы </a:t>
            </a:r>
            <a:r>
              <a:rPr lang="ru-RU" sz="2400" dirty="0" smtClean="0">
                <a:solidFill>
                  <a:srgbClr val="FF0000"/>
                </a:solidFill>
              </a:rPr>
              <a:t>обязательна</a:t>
            </a:r>
          </a:p>
          <a:p>
            <a:r>
              <a:rPr lang="ru-RU" sz="2400" dirty="0" smtClean="0"/>
              <a:t>2. </a:t>
            </a:r>
            <a:r>
              <a:rPr lang="ru-RU" sz="2400" dirty="0" smtClean="0">
                <a:solidFill>
                  <a:srgbClr val="FF0000"/>
                </a:solidFill>
              </a:rPr>
              <a:t>Лучше начинать </a:t>
            </a:r>
            <a:r>
              <a:rPr lang="ru-RU" sz="2400" dirty="0" smtClean="0"/>
              <a:t>с </a:t>
            </a:r>
            <a:r>
              <a:rPr lang="ru-RU" sz="2400" dirty="0" smtClean="0">
                <a:solidFill>
                  <a:srgbClr val="FF0000"/>
                </a:solidFill>
              </a:rPr>
              <a:t>третьей</a:t>
            </a:r>
            <a:r>
              <a:rPr lang="ru-RU" sz="2400" dirty="0" smtClean="0"/>
              <a:t>  </a:t>
            </a:r>
            <a:r>
              <a:rPr lang="ru-RU" sz="2400" dirty="0" smtClean="0"/>
              <a:t>колонки, подробного пересказа </a:t>
            </a:r>
          </a:p>
          <a:p>
            <a:r>
              <a:rPr lang="ru-RU" sz="2400" dirty="0" smtClean="0"/>
              <a:t>3. </a:t>
            </a:r>
            <a:r>
              <a:rPr lang="ru-RU" sz="2400" dirty="0" smtClean="0">
                <a:solidFill>
                  <a:srgbClr val="FF0000"/>
                </a:solidFill>
              </a:rPr>
              <a:t>Краткий</a:t>
            </a:r>
            <a:r>
              <a:rPr lang="ru-RU" sz="2400" dirty="0" smtClean="0"/>
              <a:t> </a:t>
            </a:r>
            <a:r>
              <a:rPr lang="ru-RU" sz="2400" dirty="0" smtClean="0"/>
              <a:t>пересказ </a:t>
            </a:r>
            <a:r>
              <a:rPr lang="ru-RU" sz="2400" dirty="0" smtClean="0">
                <a:solidFill>
                  <a:srgbClr val="FF0000"/>
                </a:solidFill>
              </a:rPr>
              <a:t>обязателен для всех </a:t>
            </a:r>
            <a:r>
              <a:rPr lang="ru-RU" sz="2400" dirty="0" smtClean="0"/>
              <a:t>обучающихся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Начинать работу с аннотации или анонса  можно только после накопления некоторого опыта в ходе совместной деятельности учителя и учащихся </a:t>
            </a:r>
          </a:p>
          <a:p>
            <a:pPr>
              <a:buNone/>
            </a:pPr>
            <a:r>
              <a:rPr lang="ru-RU" dirty="0" smtClean="0"/>
              <a:t>( Выделить существительные)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ru-RU" dirty="0" smtClean="0"/>
              <a:t>Африка…</a:t>
            </a:r>
          </a:p>
          <a:p>
            <a:r>
              <a:rPr lang="ru-RU" dirty="0" smtClean="0"/>
              <a:t>Духота…</a:t>
            </a:r>
          </a:p>
          <a:p>
            <a:r>
              <a:rPr lang="ru-RU" dirty="0" smtClean="0"/>
              <a:t>Хочется купаться…</a:t>
            </a:r>
          </a:p>
          <a:p>
            <a:r>
              <a:rPr lang="ru-RU" dirty="0" smtClean="0"/>
              <a:t>Что ждёт мальчиков в открытом море?</a:t>
            </a:r>
          </a:p>
          <a:p>
            <a:r>
              <a:rPr lang="ru-RU" dirty="0" smtClean="0"/>
              <a:t>Какое морское чудовище обитает в воде?</a:t>
            </a:r>
          </a:p>
          <a:p>
            <a:r>
              <a:rPr lang="ru-RU" dirty="0" smtClean="0"/>
              <a:t>Успеет ли экипаж вовремя помочь мальчикам?</a:t>
            </a:r>
          </a:p>
          <a:p>
            <a:r>
              <a:rPr lang="ru-RU" dirty="0" smtClean="0"/>
              <a:t>Ищите ответ в произведении Л.Н.Толстого «Акула»?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010362657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nting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TS010362657</Template>
  <TotalTime>580</TotalTime>
  <Words>294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TS010362657</vt:lpstr>
      <vt:lpstr>Работа с текстом</vt:lpstr>
      <vt:lpstr>Работа с источником информации (учебник)</vt:lpstr>
      <vt:lpstr>Что же такое «стратегия»? </vt:lpstr>
      <vt:lpstr>Одна из стратегий </vt:lpstr>
      <vt:lpstr>Алгоритм реализации стратегий </vt:lpstr>
      <vt:lpstr>Шаг 2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«Быть готовым к школе – не значит уметь читать, писать и считать. Быть готовым к школе – значит быть готовым всему этому научиться». Доктор психологических наук Леонид Абрамович Венгер</dc:title>
  <dc:creator>HP</dc:creator>
  <cp:lastModifiedBy>admin</cp:lastModifiedBy>
  <cp:revision>52</cp:revision>
  <dcterms:created xsi:type="dcterms:W3CDTF">2014-02-23T07:45:13Z</dcterms:created>
  <dcterms:modified xsi:type="dcterms:W3CDTF">2019-01-22T10:59:23Z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TC103626579990</vt:lpwstr>
  </property>
</Properties>
</file>