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8" r:id="rId2"/>
    <p:sldId id="309" r:id="rId3"/>
    <p:sldId id="310" r:id="rId4"/>
    <p:sldId id="311" r:id="rId5"/>
    <p:sldId id="314" r:id="rId6"/>
    <p:sldId id="308" r:id="rId7"/>
    <p:sldId id="315" r:id="rId8"/>
    <p:sldId id="316" r:id="rId9"/>
    <p:sldId id="318" r:id="rId10"/>
    <p:sldId id="325" r:id="rId11"/>
    <p:sldId id="326" r:id="rId12"/>
    <p:sldId id="317" r:id="rId13"/>
    <p:sldId id="320" r:id="rId14"/>
    <p:sldId id="322" r:id="rId15"/>
    <p:sldId id="323" r:id="rId16"/>
    <p:sldId id="307" r:id="rId17"/>
    <p:sldId id="324" r:id="rId18"/>
    <p:sldId id="312" r:id="rId19"/>
    <p:sldId id="287" r:id="rId20"/>
    <p:sldId id="302" r:id="rId21"/>
    <p:sldId id="297" r:id="rId22"/>
    <p:sldId id="298" r:id="rId23"/>
    <p:sldId id="304" r:id="rId24"/>
    <p:sldId id="303" r:id="rId25"/>
    <p:sldId id="300" r:id="rId26"/>
    <p:sldId id="305" r:id="rId27"/>
    <p:sldId id="260" r:id="rId28"/>
    <p:sldId id="296" r:id="rId29"/>
    <p:sldId id="261" r:id="rId30"/>
    <p:sldId id="272" r:id="rId31"/>
    <p:sldId id="262" r:id="rId32"/>
    <p:sldId id="263" r:id="rId33"/>
    <p:sldId id="264" r:id="rId34"/>
    <p:sldId id="295" r:id="rId35"/>
    <p:sldId id="265" r:id="rId36"/>
    <p:sldId id="306" r:id="rId37"/>
    <p:sldId id="26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F99"/>
    <a:srgbClr val="66CCFF"/>
    <a:srgbClr val="008000"/>
    <a:srgbClr val="99FF99"/>
    <a:srgbClr val="00FFCC"/>
    <a:srgbClr val="66FF66"/>
    <a:srgbClr val="CCFFCC"/>
    <a:srgbClr val="CC0099"/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420" autoAdjust="0"/>
  </p:normalViewPr>
  <p:slideViewPr>
    <p:cSldViewPr>
      <p:cViewPr>
        <p:scale>
          <a:sx n="59" d="100"/>
          <a:sy n="59" d="100"/>
        </p:scale>
        <p:origin x="-42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2B403-D247-4505-9FDA-41C592E6A58C}" type="datetimeFigureOut">
              <a:rPr lang="ru-RU" smtClean="0"/>
              <a:pPr/>
              <a:t>10.12.2018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7253F-71C5-4390-9F6D-40B6FD9EE8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70026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7253F-71C5-4390-9F6D-40B6FD9EE8C8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7253F-71C5-4390-9F6D-40B6FD9EE8C8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7253F-71C5-4390-9F6D-40B6FD9EE8C8}" type="slidenum">
              <a:rPr lang="ru-RU" smtClean="0"/>
              <a:pPr/>
              <a:t>32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022C-FC3E-4CD7-9415-7B920D41ADA2}" type="datetimeFigureOut">
              <a:rPr lang="ru-RU" smtClean="0"/>
              <a:pPr/>
              <a:t>10.12.2018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3880-B524-4C56-8CEC-FD71A2274C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022C-FC3E-4CD7-9415-7B920D41ADA2}" type="datetimeFigureOut">
              <a:rPr lang="ru-RU" smtClean="0"/>
              <a:pPr/>
              <a:t>10.12.2018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3880-B524-4C56-8CEC-FD71A2274C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022C-FC3E-4CD7-9415-7B920D41ADA2}" type="datetimeFigureOut">
              <a:rPr lang="ru-RU" smtClean="0"/>
              <a:pPr/>
              <a:t>10.12.2018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3880-B524-4C56-8CEC-FD71A2274C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022C-FC3E-4CD7-9415-7B920D41ADA2}" type="datetimeFigureOut">
              <a:rPr lang="ru-RU" smtClean="0"/>
              <a:pPr/>
              <a:t>10.12.2018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3880-B524-4C56-8CEC-FD71A2274C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022C-FC3E-4CD7-9415-7B920D41ADA2}" type="datetimeFigureOut">
              <a:rPr lang="ru-RU" smtClean="0"/>
              <a:pPr/>
              <a:t>10.12.2018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3880-B524-4C56-8CEC-FD71A2274C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022C-FC3E-4CD7-9415-7B920D41ADA2}" type="datetimeFigureOut">
              <a:rPr lang="ru-RU" smtClean="0"/>
              <a:pPr/>
              <a:t>10.12.2018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3880-B524-4C56-8CEC-FD71A2274C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022C-FC3E-4CD7-9415-7B920D41ADA2}" type="datetimeFigureOut">
              <a:rPr lang="ru-RU" smtClean="0"/>
              <a:pPr/>
              <a:t>10.12.2018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3880-B524-4C56-8CEC-FD71A2274C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022C-FC3E-4CD7-9415-7B920D41ADA2}" type="datetimeFigureOut">
              <a:rPr lang="ru-RU" smtClean="0"/>
              <a:pPr/>
              <a:t>10.12.2018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3880-B524-4C56-8CEC-FD71A2274C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022C-FC3E-4CD7-9415-7B920D41ADA2}" type="datetimeFigureOut">
              <a:rPr lang="ru-RU" smtClean="0"/>
              <a:pPr/>
              <a:t>10.12.2018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3880-B524-4C56-8CEC-FD71A2274C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022C-FC3E-4CD7-9415-7B920D41ADA2}" type="datetimeFigureOut">
              <a:rPr lang="ru-RU" smtClean="0"/>
              <a:pPr/>
              <a:t>10.12.2018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3880-B524-4C56-8CEC-FD71A2274C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022C-FC3E-4CD7-9415-7B920D41ADA2}" type="datetimeFigureOut">
              <a:rPr lang="ru-RU" smtClean="0"/>
              <a:pPr/>
              <a:t>10.12.2018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3880-B524-4C56-8CEC-FD71A2274C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99"/>
            </a:gs>
            <a:gs pos="50000">
              <a:srgbClr val="99FF99"/>
            </a:gs>
            <a:gs pos="100000">
              <a:srgbClr val="FFFF9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B022C-FC3E-4CD7-9415-7B920D41ADA2}" type="datetimeFigureOut">
              <a:rPr lang="ru-RU" smtClean="0"/>
              <a:pPr/>
              <a:t>10.12.2018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33880-B524-4C56-8CEC-FD71A2274C4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&#1056;&#1086;&#1089;&#1089;&#1080;&#1103;\1.wav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&#1053;&#1077;&#1089;&#1090;&#1086;&#1088;.doc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taina.aib.ru/biography/lenin.ht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2.jpeg"/><Relationship Id="rId7" Type="http://schemas.openxmlformats.org/officeDocument/2006/relationships/image" Target="../media/image54.gif"/><Relationship Id="rId2" Type="http://schemas.openxmlformats.org/officeDocument/2006/relationships/hyperlink" Target="&#1075;&#1077;&#1088;&#1073;.docx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&#1092;&#1083;&#1072;&#1075;.docx" TargetMode="External"/><Relationship Id="rId5" Type="http://schemas.openxmlformats.org/officeDocument/2006/relationships/image" Target="../media/image53.jpeg"/><Relationship Id="rId4" Type="http://schemas.openxmlformats.org/officeDocument/2006/relationships/hyperlink" Target="&#1043;&#1086;&#1089;&#1091;&#1076;&#1072;&#1088;&#1089;&#1090;&#1074;&#1077;&#1085;&#1085;&#1099;&#1081;%20&#1075;&#1080;&#1084;&#1085;%20&#1056;&#1086;&#1089;&#1089;&#1080;&#1081;&#1089;&#1082;&#1086;&#1081;%20&#1060;&#1077;&#1076;&#1077;&#1088;&#1072;&#1094;&#1080;&#1080;.docx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8313" y="765175"/>
            <a:ext cx="8207375" cy="547211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71472" y="1285860"/>
            <a:ext cx="7772400" cy="1470025"/>
          </a:xfrm>
          <a:solidFill>
            <a:srgbClr val="FFFF99"/>
          </a:solidFill>
        </p:spPr>
        <p:txBody>
          <a:bodyPr/>
          <a:lstStyle/>
          <a:p>
            <a:r>
              <a:rPr lang="ru-RU" b="1" dirty="0" smtClean="0">
                <a:solidFill>
                  <a:srgbClr val="006600"/>
                </a:solidFill>
                <a:latin typeface="Monotype Corsiva" pitchFamily="66" charset="0"/>
              </a:rPr>
              <a:t>«Страна, в которой вам хотелось бы жить»</a:t>
            </a:r>
            <a:endParaRPr lang="ru-RU" b="1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Рамка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err="1" smtClean="0">
                <a:solidFill>
                  <a:srgbClr val="006600"/>
                </a:solidFill>
                <a:latin typeface="Monotype Corsiva" pitchFamily="66" charset="0"/>
              </a:rPr>
              <a:t>атриптиомз</a:t>
            </a:r>
            <a:endParaRPr lang="ru-RU" sz="4800" b="1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428604"/>
            <a:ext cx="4643470" cy="10001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6600"/>
                </a:solidFill>
                <a:latin typeface="Monotype Corsiva" pitchFamily="66" charset="0"/>
              </a:rPr>
              <a:t>Патриотизм</a:t>
            </a:r>
            <a:endParaRPr lang="ru-RU" sz="4000" b="1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3250" name="Picture 2" descr="http://900igr.net/up/datas/163602/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71612"/>
            <a:ext cx="6643734" cy="4982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https://fs00.infourok.ru/images/doc/186/212763/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6600"/>
                </a:solidFill>
                <a:latin typeface="Monotype Corsiva" pitchFamily="66" charset="0"/>
              </a:rPr>
              <a:t>Собери пословицы</a:t>
            </a:r>
            <a:endParaRPr lang="ru-RU" sz="4800" b="1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solidFill>
            <a:srgbClr val="FFFF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lnSpcReduction="10000"/>
          </a:bodyPr>
          <a:lstStyle/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Человек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без Родины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–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Родина - мать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Нет в мире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краше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Для Родины своей</a:t>
            </a:r>
          </a:p>
          <a:p>
            <a:endParaRPr lang="ru-RU" dirty="0">
              <a:solidFill>
                <a:srgbClr val="66CCFF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714876" y="1571612"/>
            <a:ext cx="4038600" cy="4525963"/>
          </a:xfrm>
          <a:solidFill>
            <a:srgbClr val="FFFF9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Родины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нашей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ни сил, ни жизни не жалей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что соловей без песни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умей за неё постоять.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16200000" flipH="1">
            <a:off x="3250397" y="2393149"/>
            <a:ext cx="2000264" cy="17859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H="1">
            <a:off x="3607587" y="3821909"/>
            <a:ext cx="1500198" cy="14287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3464711" y="3036091"/>
            <a:ext cx="2071702" cy="1000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 flipH="1" flipV="1">
            <a:off x="3607587" y="4179099"/>
            <a:ext cx="2143140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2" descr="C:\Users\Ирина\Pictures\380867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736"/>
            <a:ext cx="6748481" cy="398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Monotype Corsiva" pitchFamily="66" charset="0"/>
              </a:rPr>
              <a:t>Самый густонаселённый город РФ</a:t>
            </a:r>
            <a:endParaRPr lang="ru-RU" b="1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1736" y="5572140"/>
            <a:ext cx="385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Москва, </a:t>
            </a:r>
            <a:r>
              <a:rPr lang="ru-RU" b="1" dirty="0" smtClean="0">
                <a:solidFill>
                  <a:srgbClr val="002060"/>
                </a:solidFill>
              </a:rPr>
              <a:t>12млн. 111тыс. </a:t>
            </a:r>
            <a:r>
              <a:rPr lang="ru-RU" b="1" dirty="0" smtClean="0">
                <a:solidFill>
                  <a:srgbClr val="002060"/>
                </a:solidFill>
              </a:rPr>
              <a:t>человек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40" name="Rectangle 8"/>
          <p:cNvSpPr>
            <a:spLocks noGrp="1" noChangeArrowheads="1"/>
          </p:cNvSpPr>
          <p:nvPr>
            <p:ph type="title"/>
          </p:nvPr>
        </p:nvSpPr>
        <p:spPr>
          <a:xfrm>
            <a:off x="20320000" y="15240000"/>
            <a:ext cx="8229600" cy="1143000"/>
          </a:xfrm>
        </p:spPr>
        <p:txBody>
          <a:bodyPr/>
          <a:lstStyle/>
          <a:p>
            <a:r>
              <a:rPr lang="ru-RU"/>
              <a:t>Матрёшки Сергиев- Посад.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714488"/>
            <a:ext cx="3587503" cy="2403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214818"/>
            <a:ext cx="416697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975"/>
          <a:stretch/>
        </p:blipFill>
        <p:spPr bwMode="auto">
          <a:xfrm>
            <a:off x="5286380" y="1643050"/>
            <a:ext cx="2808312" cy="2306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Рамка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1691" y="188640"/>
            <a:ext cx="85427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6600"/>
                </a:solidFill>
                <a:latin typeface="Monotype Corsiva" pitchFamily="66" charset="0"/>
              </a:rPr>
              <a:t>Самый известный во всём мире </a:t>
            </a:r>
            <a:endParaRPr lang="ru-RU" sz="5400" b="1" dirty="0" smtClean="0">
              <a:solidFill>
                <a:srgbClr val="006600"/>
              </a:solidFill>
              <a:latin typeface="Monotype Corsiva" pitchFamily="66" charset="0"/>
            </a:endParaRPr>
          </a:p>
          <a:p>
            <a:pPr algn="ctr"/>
            <a:r>
              <a:rPr lang="ru-RU" sz="5400" b="1" dirty="0" smtClean="0">
                <a:solidFill>
                  <a:srgbClr val="006600"/>
                </a:solidFill>
                <a:latin typeface="Monotype Corsiva" pitchFamily="66" charset="0"/>
              </a:rPr>
              <a:t>русский </a:t>
            </a:r>
            <a:r>
              <a:rPr lang="ru-RU" sz="5400" b="1" dirty="0" smtClean="0">
                <a:solidFill>
                  <a:srgbClr val="006600"/>
                </a:solidFill>
                <a:latin typeface="Monotype Corsiva" pitchFamily="66" charset="0"/>
              </a:rPr>
              <a:t>сувенир</a:t>
            </a:r>
            <a:endParaRPr lang="ru-RU" sz="5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628" y="5000636"/>
            <a:ext cx="350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Матрёшка. В </a:t>
            </a:r>
            <a:r>
              <a:rPr lang="ru-RU" b="1" dirty="0" smtClean="0">
                <a:solidFill>
                  <a:srgbClr val="002060"/>
                </a:solidFill>
              </a:rPr>
              <a:t>2018 </a:t>
            </a:r>
            <a:r>
              <a:rPr lang="ru-RU" b="1" dirty="0" smtClean="0">
                <a:solidFill>
                  <a:srgbClr val="002060"/>
                </a:solidFill>
              </a:rPr>
              <a:t>году ей исполнилось </a:t>
            </a:r>
            <a:r>
              <a:rPr lang="ru-RU" b="1" dirty="0" smtClean="0">
                <a:solidFill>
                  <a:srgbClr val="002060"/>
                </a:solidFill>
              </a:rPr>
              <a:t>128лет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31126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6600"/>
                </a:solidFill>
                <a:latin typeface="Monotype Corsiva" pitchFamily="66" charset="0"/>
              </a:rPr>
              <a:t>Самое глубокое озеро в мире </a:t>
            </a:r>
            <a:endParaRPr lang="ru-RU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pic>
        <p:nvPicPr>
          <p:cNvPr id="47106" name="Picture 2" descr="https://s3-eu-west-1.amazonaws.com/files.surfory.com/uploads/2016/7/23/555cc2341f395dd25c8b47fd/5793bee9bd0470922c8b4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8366604" cy="3909993"/>
          </a:xfrm>
          <a:prstGeom prst="rect">
            <a:avLst/>
          </a:prstGeom>
          <a:noFill/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0430" y="5929330"/>
            <a:ext cx="1778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Озеро Байкал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www.maam.ru/upload/blogs/273b856f05637139e18dca464c45424f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17741"/>
            <a:ext cx="7496717" cy="5625903"/>
          </a:xfrm>
          <a:prstGeom prst="rect">
            <a:avLst/>
          </a:prstGeom>
          <a:noFill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642918"/>
            <a:ext cx="6929486" cy="114300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86314" y="2214554"/>
            <a:ext cx="38519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Наряд ее легкий чудесен,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Нет дерева сердцу милей,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И столько задумчивых песен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Поется в народе о ней!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Он делит с ней радость и слезы,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И так уж она хороша,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Что кажется – в шуме </a:t>
            </a:r>
            <a:r>
              <a:rPr lang="ru-RU" sz="2000" b="1" dirty="0" smtClean="0">
                <a:solidFill>
                  <a:srgbClr val="002060"/>
                </a:solidFill>
              </a:rPr>
              <a:t>её</a:t>
            </a: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Есть русская наша душа.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i="1" dirty="0" err="1">
                <a:solidFill>
                  <a:srgbClr val="002060"/>
                </a:solidFill>
              </a:rPr>
              <a:t>Вс.Рождественский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4201581" cy="614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857232"/>
            <a:ext cx="3004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берёза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50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8640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Древняя Русь </a:t>
            </a:r>
            <a:endParaRPr lang="ru-RU" sz="60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1506" name="Picture 2" descr="http://www.supercook.ru/images-skazki-vypusk/sk-pesn-oleg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52244"/>
            <a:ext cx="4680520" cy="3478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793" y="3212976"/>
            <a:ext cx="4620175" cy="3462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71472" y="5934670"/>
            <a:ext cx="85725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Что мы Родиной зовём?        </a:t>
            </a:r>
            <a:r>
              <a:rPr lang="ru-RU" b="1" dirty="0" smtClean="0">
                <a:solidFill>
                  <a:srgbClr val="FF0000"/>
                </a:solidFill>
              </a:rPr>
              <a:t>		 </a:t>
            </a:r>
            <a:r>
              <a:rPr lang="ru-RU" b="1" dirty="0">
                <a:solidFill>
                  <a:srgbClr val="FF0000"/>
                </a:solidFill>
              </a:rPr>
              <a:t>И берёзки, вдоль которых</a:t>
            </a:r>
          </a:p>
          <a:p>
            <a:r>
              <a:rPr lang="ru-RU" b="1" dirty="0">
                <a:solidFill>
                  <a:srgbClr val="FF0000"/>
                </a:solidFill>
              </a:rPr>
              <a:t>Дом, где мы с тобой живём,   </a:t>
            </a:r>
            <a:r>
              <a:rPr lang="ru-RU" b="1" dirty="0" smtClean="0">
                <a:solidFill>
                  <a:srgbClr val="FF0000"/>
                </a:solidFill>
              </a:rPr>
              <a:t>		 Рядом </a:t>
            </a:r>
            <a:r>
              <a:rPr lang="ru-RU" b="1" dirty="0">
                <a:solidFill>
                  <a:srgbClr val="FF0000"/>
                </a:solidFill>
              </a:rPr>
              <a:t>с мамой мы идём.</a:t>
            </a:r>
          </a:p>
          <a:p>
            <a:r>
              <a:rPr lang="ru-RU" b="1" dirty="0">
                <a:solidFill>
                  <a:srgbClr val="FF0000"/>
                </a:solidFill>
              </a:rPr>
              <a:t>                                             </a:t>
            </a:r>
          </a:p>
        </p:txBody>
      </p:sp>
      <p:pic>
        <p:nvPicPr>
          <p:cNvPr id="3078" name="Picture 6" descr="photo11913371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32280"/>
            <a:ext cx="5857916" cy="439343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6600"/>
                </a:solidFill>
                <a:latin typeface="Monotype Corsiva" pitchFamily="66" charset="0"/>
              </a:rPr>
              <a:t>В. Степанов «Что мы Родиной зовём»</a:t>
            </a:r>
            <a:endParaRPr lang="ru-RU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000364" y="4500570"/>
            <a:ext cx="5686436" cy="162559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Светлая Русь </a:t>
            </a:r>
            <a:endParaRPr lang="ru-RU" sz="60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stat20.privet.ru/lr/0b220e8c44e6aeedcf9e1fc53b6953d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3" name="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img01.chitalnya.ru/upload2/235/118294799234718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content.foto.mail.ru/mail/ninagrafom/_blogs/i-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allpapers.ssdn.ru/pic/7ce3b751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6632"/>
            <a:ext cx="9144000" cy="6974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-fotki.yandex.ru/get/4403/dnk.3a/0_53ed6_45500fd7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55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img0.liveinternet.ru/images/attach/c/6/89/593/89593580__pshenica_golden_whe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58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02[1]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7166"/>
            <a:ext cx="3261242" cy="5009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3528" y="5085184"/>
            <a:ext cx="28119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Летописец 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Нестор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29058" y="428604"/>
            <a:ext cx="49760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«Повесть временных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лет»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20482" name="Picture 2" descr="http://www.cirota.ru/forum/images/31/3136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2285992"/>
            <a:ext cx="5087321" cy="3339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2" descr="а васнецов варяги"/>
          <p:cNvPicPr>
            <a:picLocks noChangeAspect="1" noChangeArrowheads="1"/>
          </p:cNvPicPr>
          <p:nvPr/>
        </p:nvPicPr>
        <p:blipFill>
          <a:blip r:embed="rId2" cstate="print">
            <a:lum bright="18000" contrast="18000"/>
          </a:blip>
          <a:srcRect/>
          <a:stretch>
            <a:fillRect/>
          </a:stretch>
        </p:blipFill>
        <p:spPr bwMode="auto">
          <a:xfrm>
            <a:off x="214282" y="1142984"/>
            <a:ext cx="5040313" cy="3779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http://artofwar.ru/img/r/rybak_e_i/msworddoc-38/nl16_drewnjaja_rusx_smolen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617640"/>
            <a:ext cx="4824536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1538" y="214290"/>
            <a:ext cx="71433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Киевская Русь (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IX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-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XVI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век)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9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Основание </a:t>
            </a:r>
            <a:r>
              <a:rPr lang="ru-RU" sz="6000" b="1" dirty="0" err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Московы</a:t>
            </a:r>
            <a:endParaRPr lang="ru-RU" sz="60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14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204864"/>
            <a:ext cx="5554903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4" name="Picture 2" descr="http://www.adm44.ru/i/u/Dolgoruki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2362200" cy="3857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512" y="5085184"/>
            <a:ext cx="29386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Юрий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Долгорукий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13075" y="5301208"/>
            <a:ext cx="19143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Москва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14348" y="4797425"/>
            <a:ext cx="807249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Что мы Родиной зовём?       </a:t>
            </a:r>
            <a:r>
              <a:rPr lang="ru-RU" sz="2000" b="1" dirty="0" smtClean="0">
                <a:solidFill>
                  <a:srgbClr val="FF0000"/>
                </a:solidFill>
              </a:rPr>
              <a:t>		Наши </a:t>
            </a:r>
            <a:r>
              <a:rPr lang="ru-RU" sz="2000" b="1" dirty="0">
                <a:solidFill>
                  <a:srgbClr val="FF0000"/>
                </a:solidFill>
              </a:rPr>
              <a:t>праздники и песни,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Поле с тонким колоском,      </a:t>
            </a:r>
            <a:r>
              <a:rPr lang="ru-RU" sz="2000" b="1" dirty="0" smtClean="0">
                <a:solidFill>
                  <a:srgbClr val="FF0000"/>
                </a:solidFill>
              </a:rPr>
              <a:t>		Тёплый </a:t>
            </a:r>
            <a:r>
              <a:rPr lang="ru-RU" sz="2000" b="1" dirty="0">
                <a:solidFill>
                  <a:srgbClr val="FF0000"/>
                </a:solidFill>
              </a:rPr>
              <a:t>вечер за окном.</a:t>
            </a:r>
          </a:p>
          <a:p>
            <a:endParaRPr lang="ru-RU" dirty="0">
              <a:solidFill>
                <a:schemeClr val="accent2"/>
              </a:solidFill>
            </a:endParaRPr>
          </a:p>
          <a:p>
            <a:endParaRPr lang="ru-RU" dirty="0"/>
          </a:p>
        </p:txBody>
      </p:sp>
      <p:pic>
        <p:nvPicPr>
          <p:cNvPr id="4" name="Picture 2" descr="http://img-fotki.yandex.ru/get/4403/dnk.3a/0_53ed6_45500fd7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500042"/>
            <a:ext cx="6170421" cy="4572032"/>
          </a:xfrm>
          <a:prstGeom prst="rect">
            <a:avLst/>
          </a:prstGeom>
          <a:noFill/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Monotype Corsiva" pitchFamily="66" charset="0"/>
              </a:rPr>
              <a:t>Древняя Москва в картинах А.Васнецова.</a:t>
            </a:r>
            <a:endParaRPr lang="ru-RU" sz="48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Dmitrov_XV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628800"/>
            <a:ext cx="5715000" cy="5019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mosc_pict_1_1.jpg"/>
          <p:cNvPicPr>
            <a:picLocks noChangeAspect="1"/>
          </p:cNvPicPr>
          <p:nvPr/>
        </p:nvPicPr>
        <p:blipFill>
          <a:blip r:embed="rId3" cstate="print"/>
          <a:srcRect b="7546"/>
          <a:stretch>
            <a:fillRect/>
          </a:stretch>
        </p:blipFill>
        <p:spPr>
          <a:xfrm>
            <a:off x="1115616" y="1556792"/>
            <a:ext cx="6952856" cy="5079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vehi06_08_2007_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556792"/>
            <a:ext cx="7490454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vasnetsov_am_serpukho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556792"/>
            <a:ext cx="8105246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gorod.crimea.edu/librari/ruskrepost/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938" y="1844824"/>
            <a:ext cx="7422454" cy="4734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Московская  Русь (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XVI 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-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XVIII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век)</a:t>
            </a:r>
            <a:endParaRPr lang="ru-RU" sz="60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188640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Первый русский царь (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XVI 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век) 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5373216"/>
            <a:ext cx="3000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Kokila" pitchFamily="34" charset="0"/>
              </a:rPr>
              <a:t>Иоанн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Kokila" pitchFamily="34" charset="0"/>
              </a:rPr>
              <a:t>IV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Kokila" pitchFamily="34" charset="0"/>
              </a:rPr>
              <a:t> Грозный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Kokil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29598" y="5373216"/>
            <a:ext cx="32207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шапка Мономаха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1266" name="Picture 2" descr="http://s007.radikal.ru/i301/1109/95/75751491984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2776"/>
            <a:ext cx="3762375" cy="3857625"/>
          </a:xfrm>
          <a:prstGeom prst="rect">
            <a:avLst/>
          </a:prstGeom>
          <a:noFill/>
        </p:spPr>
      </p:pic>
      <p:pic>
        <p:nvPicPr>
          <p:cNvPr id="11270" name="Picture 6" descr="http://www.russlawa.info/wp-content/uploads/2012/04/img-1fNv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96752"/>
            <a:ext cx="3168352" cy="404126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20" y="35716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Московское царство (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XVI 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век)  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10627688_228049772_1----I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357298"/>
            <a:ext cx="2664296" cy="4440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71472" y="5929330"/>
            <a:ext cx="2520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Пётр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I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868" y="6000768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Россия при Петре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I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Российская империя (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XVIII-XX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век)</a:t>
            </a:r>
            <a:endParaRPr lang="ru-RU" sz="48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785794"/>
            <a:ext cx="4791454" cy="2538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429000"/>
            <a:ext cx="3500462" cy="2622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763182" cy="54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188640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Санкт - Петербург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5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[1]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53834"/>
            <a:ext cx="3240360" cy="3128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028553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789040"/>
            <a:ext cx="4105025" cy="279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age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00504"/>
            <a:ext cx="4643438" cy="2857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707904" y="332656"/>
            <a:ext cx="522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Советская Россия (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XX 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век)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3212976"/>
            <a:ext cx="2520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Ленин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mg-fotki.yandex.ru/get/4520/28101686.1eb/0_62ecc_80cc5632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4320480" cy="3637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Советская Россия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8916" name="Picture 4" descr="http://munaigaz.kz/media/k2/items/cache/af6038056f6231c664e3ef073c45af10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284984"/>
            <a:ext cx="4375415" cy="3281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065360_3_0[1]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645024"/>
            <a:ext cx="216024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con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2204864"/>
            <a:ext cx="3429024" cy="214311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Рисунок 9" descr="19oth.gif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84" y="4365104"/>
            <a:ext cx="3044209" cy="2238389"/>
          </a:xfrm>
          <a:prstGeom prst="rect">
            <a:avLst/>
          </a:prstGeom>
        </p:spPr>
      </p:pic>
      <p:pic>
        <p:nvPicPr>
          <p:cNvPr id="9" name="Рисунок 8" descr="06bc7af0d5b5eb01988f162730fde1c9_6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536" y="260648"/>
            <a:ext cx="2187084" cy="3099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707904" y="332656"/>
            <a:ext cx="522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Российская  Федерация (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XX 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век)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85786" y="5661025"/>
            <a:ext cx="80010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Что мы Родиной зовём?          </a:t>
            </a:r>
            <a:r>
              <a:rPr lang="ru-RU" b="1" dirty="0" smtClean="0">
                <a:solidFill>
                  <a:srgbClr val="FF0000"/>
                </a:solidFill>
              </a:rPr>
              <a:t>		И </a:t>
            </a:r>
            <a:r>
              <a:rPr lang="ru-RU" b="1" dirty="0">
                <a:solidFill>
                  <a:srgbClr val="FF0000"/>
                </a:solidFill>
              </a:rPr>
              <a:t>под небом синим-синим</a:t>
            </a:r>
          </a:p>
          <a:p>
            <a:r>
              <a:rPr lang="ru-RU" b="1" dirty="0">
                <a:solidFill>
                  <a:srgbClr val="FF0000"/>
                </a:solidFill>
              </a:rPr>
              <a:t>Всё, что в сердце бережём,     </a:t>
            </a:r>
            <a:r>
              <a:rPr lang="ru-RU" b="1" dirty="0" smtClean="0">
                <a:solidFill>
                  <a:srgbClr val="FF0000"/>
                </a:solidFill>
              </a:rPr>
              <a:t>		Флаг </a:t>
            </a:r>
            <a:r>
              <a:rPr lang="ru-RU" b="1" dirty="0">
                <a:solidFill>
                  <a:srgbClr val="FF0000"/>
                </a:solidFill>
              </a:rPr>
              <a:t>России над Кремлём.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5" name="Picture 5" descr="moscow_001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15888"/>
            <a:ext cx="6769100" cy="5413375"/>
          </a:xfrm>
          <a:prstGeom prst="rect">
            <a:avLst/>
          </a:prstGeom>
          <a:noFill/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ChangeArrowheads="1"/>
          </p:cNvSpPr>
          <p:nvPr/>
        </p:nvSpPr>
        <p:spPr bwMode="auto">
          <a:xfrm>
            <a:off x="2339975" y="968375"/>
            <a:ext cx="6246813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000066"/>
                </a:solidFill>
                <a:latin typeface="Monotype Corsiva" pitchFamily="66" charset="0"/>
              </a:rPr>
              <a:t>Россия — священная наша держава,</a:t>
            </a:r>
          </a:p>
          <a:p>
            <a:r>
              <a:rPr lang="ru-RU" altLang="ru-RU" sz="2000" b="1">
                <a:solidFill>
                  <a:srgbClr val="000066"/>
                </a:solidFill>
                <a:latin typeface="Monotype Corsiva" pitchFamily="66" charset="0"/>
              </a:rPr>
              <a:t>Россия — любимая наша страна.</a:t>
            </a:r>
          </a:p>
          <a:p>
            <a:r>
              <a:rPr lang="ru-RU" altLang="ru-RU" sz="2000" b="1">
                <a:solidFill>
                  <a:srgbClr val="000066"/>
                </a:solidFill>
                <a:latin typeface="Monotype Corsiva" pitchFamily="66" charset="0"/>
              </a:rPr>
              <a:t>Могучая воля, великая слава — </a:t>
            </a:r>
          </a:p>
          <a:p>
            <a:r>
              <a:rPr lang="ru-RU" altLang="ru-RU" sz="2000" b="1">
                <a:solidFill>
                  <a:srgbClr val="000066"/>
                </a:solidFill>
                <a:latin typeface="Monotype Corsiva" pitchFamily="66" charset="0"/>
              </a:rPr>
              <a:t>Твое достоянье на все времена!</a:t>
            </a:r>
            <a:endParaRPr lang="ru-RU" altLang="ru-RU" sz="2000" b="1" i="1">
              <a:solidFill>
                <a:srgbClr val="000066"/>
              </a:solidFill>
              <a:latin typeface="Monotype Corsiva" pitchFamily="66" charset="0"/>
            </a:endParaRPr>
          </a:p>
          <a:p>
            <a:r>
              <a:rPr lang="ru-RU" altLang="ru-RU" sz="2000" b="1" i="1" u="sng">
                <a:solidFill>
                  <a:srgbClr val="000000"/>
                </a:solidFill>
                <a:latin typeface="Monotype Corsiva" pitchFamily="66" charset="0"/>
              </a:rPr>
              <a:t>Припев:</a:t>
            </a:r>
            <a:r>
              <a:rPr lang="ru-RU" altLang="ru-RU" sz="2000" b="1">
                <a:solidFill>
                  <a:srgbClr val="000000"/>
                </a:solidFill>
                <a:latin typeface="Monotype Corsiva" pitchFamily="66" charset="0"/>
              </a:rPr>
              <a:t> </a:t>
            </a:r>
            <a:r>
              <a:rPr lang="ru-RU" altLang="ru-RU" sz="2000" b="1">
                <a:solidFill>
                  <a:srgbClr val="FF3300"/>
                </a:solidFill>
                <a:latin typeface="Monotype Corsiva" pitchFamily="66" charset="0"/>
              </a:rPr>
              <a:t>Славься, Отечество наше свободное,</a:t>
            </a:r>
          </a:p>
          <a:p>
            <a:r>
              <a:rPr lang="ru-RU" altLang="ru-RU" sz="2000" b="1">
                <a:solidFill>
                  <a:srgbClr val="FF3300"/>
                </a:solidFill>
                <a:latin typeface="Monotype Corsiva" pitchFamily="66" charset="0"/>
              </a:rPr>
              <a:t>               Братских народов союз вековой,</a:t>
            </a:r>
          </a:p>
          <a:p>
            <a:r>
              <a:rPr lang="ru-RU" altLang="ru-RU" sz="2000" b="1">
                <a:solidFill>
                  <a:srgbClr val="FF3300"/>
                </a:solidFill>
                <a:latin typeface="Monotype Corsiva" pitchFamily="66" charset="0"/>
              </a:rPr>
              <a:t>               Предками данная мудрость народная!</a:t>
            </a:r>
          </a:p>
          <a:p>
            <a:r>
              <a:rPr lang="ru-RU" altLang="ru-RU" sz="2000" b="1">
                <a:solidFill>
                  <a:srgbClr val="FF3300"/>
                </a:solidFill>
                <a:latin typeface="Monotype Corsiva" pitchFamily="66" charset="0"/>
              </a:rPr>
              <a:t>               Славься, страна! Мы гордимся тобой!</a:t>
            </a:r>
          </a:p>
          <a:p>
            <a:r>
              <a:rPr lang="ru-RU" altLang="ru-RU" sz="2000" b="1">
                <a:solidFill>
                  <a:srgbClr val="000066"/>
                </a:solidFill>
                <a:latin typeface="Monotype Corsiva" pitchFamily="66" charset="0"/>
              </a:rPr>
              <a:t>От южных морей до полярного края</a:t>
            </a:r>
          </a:p>
          <a:p>
            <a:r>
              <a:rPr lang="ru-RU" altLang="ru-RU" sz="2000" b="1">
                <a:solidFill>
                  <a:srgbClr val="000066"/>
                </a:solidFill>
                <a:latin typeface="Monotype Corsiva" pitchFamily="66" charset="0"/>
              </a:rPr>
              <a:t>Раскинулись наши леса и поля.</a:t>
            </a:r>
          </a:p>
          <a:p>
            <a:r>
              <a:rPr lang="ru-RU" altLang="ru-RU" sz="2000" b="1">
                <a:solidFill>
                  <a:srgbClr val="000066"/>
                </a:solidFill>
                <a:latin typeface="Monotype Corsiva" pitchFamily="66" charset="0"/>
              </a:rPr>
              <a:t>Одна ты на свете! Одна ты такая — </a:t>
            </a:r>
          </a:p>
          <a:p>
            <a:r>
              <a:rPr lang="ru-RU" altLang="ru-RU" sz="2000" b="1">
                <a:solidFill>
                  <a:srgbClr val="000066"/>
                </a:solidFill>
                <a:latin typeface="Monotype Corsiva" pitchFamily="66" charset="0"/>
              </a:rPr>
              <a:t>Хранимая Богом родная земля.</a:t>
            </a:r>
            <a:endParaRPr lang="ru-RU" altLang="ru-RU" sz="2000" b="1" i="1">
              <a:solidFill>
                <a:srgbClr val="000066"/>
              </a:solidFill>
              <a:latin typeface="Monotype Corsiva" pitchFamily="66" charset="0"/>
            </a:endParaRPr>
          </a:p>
          <a:p>
            <a:r>
              <a:rPr lang="ru-RU" altLang="ru-RU" sz="2000" b="1" i="1">
                <a:solidFill>
                  <a:srgbClr val="000000"/>
                </a:solidFill>
                <a:latin typeface="Monotype Corsiva" pitchFamily="66" charset="0"/>
              </a:rPr>
              <a:t>Припев.</a:t>
            </a:r>
            <a:endParaRPr lang="ru-RU" altLang="ru-RU" sz="2000" b="1">
              <a:solidFill>
                <a:srgbClr val="000000"/>
              </a:solidFill>
              <a:latin typeface="Monotype Corsiva" pitchFamily="66" charset="0"/>
            </a:endParaRPr>
          </a:p>
          <a:p>
            <a:r>
              <a:rPr lang="ru-RU" altLang="ru-RU" sz="2000" b="1">
                <a:solidFill>
                  <a:srgbClr val="000066"/>
                </a:solidFill>
                <a:latin typeface="Monotype Corsiva" pitchFamily="66" charset="0"/>
              </a:rPr>
              <a:t>Широкий простор для мечты и для жизни</a:t>
            </a:r>
          </a:p>
          <a:p>
            <a:r>
              <a:rPr lang="ru-RU" altLang="ru-RU" sz="2000" b="1">
                <a:solidFill>
                  <a:srgbClr val="000066"/>
                </a:solidFill>
                <a:latin typeface="Monotype Corsiva" pitchFamily="66" charset="0"/>
              </a:rPr>
              <a:t>Грядущие нам открывают года.</a:t>
            </a:r>
          </a:p>
          <a:p>
            <a:r>
              <a:rPr lang="ru-RU" altLang="ru-RU" sz="2000" b="1">
                <a:solidFill>
                  <a:srgbClr val="000066"/>
                </a:solidFill>
                <a:latin typeface="Monotype Corsiva" pitchFamily="66" charset="0"/>
              </a:rPr>
              <a:t>Нам силу дает наша верность Отчизне.</a:t>
            </a:r>
          </a:p>
          <a:p>
            <a:r>
              <a:rPr lang="ru-RU" altLang="ru-RU" sz="2000" b="1">
                <a:solidFill>
                  <a:srgbClr val="000066"/>
                </a:solidFill>
                <a:latin typeface="Monotype Corsiva" pitchFamily="66" charset="0"/>
              </a:rPr>
              <a:t>Так было, так есть и так будет всегда!</a:t>
            </a:r>
            <a:endParaRPr lang="ru-RU" altLang="ru-RU" sz="2000" b="1" i="1">
              <a:solidFill>
                <a:srgbClr val="000066"/>
              </a:solidFill>
              <a:latin typeface="Monotype Corsiva" pitchFamily="66" charset="0"/>
            </a:endParaRPr>
          </a:p>
          <a:p>
            <a:r>
              <a:rPr lang="ru-RU" altLang="ru-RU" sz="2000" b="1" i="1">
                <a:solidFill>
                  <a:srgbClr val="000000"/>
                </a:solidFill>
                <a:latin typeface="Monotype Corsiva" pitchFamily="66" charset="0"/>
              </a:rPr>
              <a:t>Припев.</a:t>
            </a:r>
          </a:p>
        </p:txBody>
      </p:sp>
      <p:sp>
        <p:nvSpPr>
          <p:cNvPr id="98307" name="Rectangle 8"/>
          <p:cNvSpPr>
            <a:spLocks noChangeArrowheads="1"/>
          </p:cNvSpPr>
          <p:nvPr/>
        </p:nvSpPr>
        <p:spPr bwMode="auto">
          <a:xfrm>
            <a:off x="6335713" y="785794"/>
            <a:ext cx="28082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b="1" dirty="0">
                <a:solidFill>
                  <a:srgbClr val="000000"/>
                </a:solidFill>
                <a:latin typeface="Monotype Corsiva" pitchFamily="66" charset="0"/>
              </a:rPr>
              <a:t>Муз. А.Александров</a:t>
            </a:r>
          </a:p>
          <a:p>
            <a:r>
              <a:rPr lang="ru-RU" altLang="ru-RU" sz="2400" b="1" dirty="0">
                <a:solidFill>
                  <a:srgbClr val="000000"/>
                </a:solidFill>
                <a:latin typeface="Monotype Corsiva" pitchFamily="66" charset="0"/>
              </a:rPr>
              <a:t>Слова С.Михалков</a:t>
            </a:r>
          </a:p>
        </p:txBody>
      </p:sp>
      <p:sp>
        <p:nvSpPr>
          <p:cNvPr id="98308" name="Rectangle 9"/>
          <p:cNvSpPr>
            <a:spLocks noChangeArrowheads="1"/>
          </p:cNvSpPr>
          <p:nvPr/>
        </p:nvSpPr>
        <p:spPr bwMode="auto">
          <a:xfrm>
            <a:off x="2500298" y="285728"/>
            <a:ext cx="35988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5400" b="1" dirty="0">
                <a:solidFill>
                  <a:srgbClr val="006600"/>
                </a:solidFill>
                <a:latin typeface="Monotype Corsiva" pitchFamily="66" charset="0"/>
              </a:rPr>
              <a:t>Гимн РФ</a:t>
            </a:r>
          </a:p>
        </p:txBody>
      </p:sp>
      <p:pic>
        <p:nvPicPr>
          <p:cNvPr id="3" name="Рисунок 2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5725" y="52768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6600"/>
                </a:solidFill>
                <a:latin typeface="Monotype Corsiva" pitchFamily="66" charset="0"/>
              </a:rPr>
              <a:t>Найди флаг России</a:t>
            </a:r>
            <a:endParaRPr lang="ru-RU" sz="4800" b="1" dirty="0" smtClean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 descr="https://i.ytimg.com/vi/IqTOQU5TAII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3810026" cy="2143140"/>
          </a:xfrm>
          <a:prstGeom prst="rect">
            <a:avLst/>
          </a:prstGeom>
          <a:noFill/>
        </p:spPr>
      </p:pic>
      <p:pic>
        <p:nvPicPr>
          <p:cNvPr id="5124" name="Picture 4" descr="http://i.artfile.ru/1920x1080_693125_%5bwww.ArtFile.ru%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000504"/>
            <a:ext cx="4191029" cy="2357454"/>
          </a:xfrm>
          <a:prstGeom prst="rect">
            <a:avLst/>
          </a:prstGeom>
          <a:noFill/>
        </p:spPr>
      </p:pic>
      <p:sp>
        <p:nvSpPr>
          <p:cNvPr id="5126" name="AutoShape 6" descr="http://monateka.com/images/2614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http://monateka.com/images/2614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http://monateka.com/images/2614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4" name="Picture 14" descr="https://www.smallpatches.com/assets/Image/Product/detailsbig/Flags/World/SV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285860"/>
            <a:ext cx="3513113" cy="2342075"/>
          </a:xfrm>
          <a:prstGeom prst="rect">
            <a:avLst/>
          </a:prstGeom>
          <a:noFill/>
        </p:spPr>
      </p:pic>
    </p:spTree>
  </p:cSld>
  <p:clrMapOvr>
    <a:masterClrMapping/>
  </p:clrMapOvr>
  <p:transition advTm="109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6600"/>
                </a:solidFill>
                <a:latin typeface="Monotype Corsiva" pitchFamily="66" charset="0"/>
              </a:rPr>
              <a:t>Ф</a:t>
            </a:r>
            <a:r>
              <a:rPr lang="ru-RU" sz="4800" b="1" dirty="0" smtClean="0">
                <a:solidFill>
                  <a:srgbClr val="006600"/>
                </a:solidFill>
                <a:latin typeface="Monotype Corsiva" pitchFamily="66" charset="0"/>
              </a:rPr>
              <a:t>лаг России</a:t>
            </a:r>
            <a:endParaRPr lang="ru-RU" sz="4800" b="1" dirty="0" smtClean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4" name="Picture 4" descr="http://i.artfile.ru/1920x1080_693125_%5bwww.ArtFile.ru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071678"/>
            <a:ext cx="5842040" cy="3286148"/>
          </a:xfrm>
          <a:prstGeom prst="rect">
            <a:avLst/>
          </a:prstGeom>
          <a:noFill/>
        </p:spPr>
      </p:pic>
      <p:sp>
        <p:nvSpPr>
          <p:cNvPr id="5126" name="AutoShape 6" descr="http://monateka.com/images/2614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http://monateka.com/images/2614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http://monateka.com/images/2614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advTm="109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6600"/>
                </a:solidFill>
                <a:latin typeface="Monotype Corsiva" pitchFamily="66" charset="0"/>
              </a:rPr>
              <a:t>Найди </a:t>
            </a:r>
            <a:r>
              <a:rPr lang="ru-RU" b="1" dirty="0" smtClean="0">
                <a:solidFill>
                  <a:srgbClr val="006600"/>
                </a:solidFill>
                <a:latin typeface="Monotype Corsiva" pitchFamily="66" charset="0"/>
              </a:rPr>
              <a:t>герб </a:t>
            </a:r>
            <a:r>
              <a:rPr lang="ru-RU" b="1" dirty="0" smtClean="0">
                <a:solidFill>
                  <a:srgbClr val="006600"/>
                </a:solidFill>
                <a:latin typeface="Monotype Corsiva" pitchFamily="66" charset="0"/>
              </a:rPr>
              <a:t>России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2" name="Picture 2" descr="http://imageru.ru/uploads/posts/2016-06/1466673975_imageru.ru_gerb-russia-colo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428736"/>
            <a:ext cx="2384421" cy="3000396"/>
          </a:xfrm>
          <a:prstGeom prst="rect">
            <a:avLst/>
          </a:prstGeom>
          <a:noFill/>
        </p:spPr>
      </p:pic>
      <p:pic>
        <p:nvPicPr>
          <p:cNvPr id="46086" name="Picture 6" descr="https://www.ph4.ru/DL/HERALD/COUNTRIES/world/arms_no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2428868"/>
            <a:ext cx="2361026" cy="4106132"/>
          </a:xfrm>
          <a:prstGeom prst="rect">
            <a:avLst/>
          </a:prstGeom>
          <a:noFill/>
        </p:spPr>
      </p:pic>
      <p:pic>
        <p:nvPicPr>
          <p:cNvPr id="46088" name="Picture 8" descr="http://www.millattashlar.ru/images/a/af/%D0%93%D0%B5%D1%80%D0%B1_%D0%90%D1%80%D0%BC%D0%B5%D0%BD%D0%B8%D1%8F.jpg"/>
          <p:cNvPicPr>
            <a:picLocks noChangeAspect="1" noChangeArrowheads="1"/>
          </p:cNvPicPr>
          <p:nvPr/>
        </p:nvPicPr>
        <p:blipFill>
          <a:blip r:embed="rId4" cstate="print"/>
          <a:srcRect t="5932" b="9321"/>
          <a:stretch>
            <a:fillRect/>
          </a:stretch>
        </p:blipFill>
        <p:spPr bwMode="auto">
          <a:xfrm>
            <a:off x="571472" y="1428737"/>
            <a:ext cx="2500330" cy="3019566"/>
          </a:xfrm>
          <a:prstGeom prst="rect">
            <a:avLst/>
          </a:prstGeom>
          <a:noFill/>
        </p:spPr>
      </p:pic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6600"/>
                </a:solidFill>
                <a:latin typeface="Monotype Corsiva" pitchFamily="66" charset="0"/>
              </a:rPr>
              <a:t>Герб России</a:t>
            </a:r>
            <a:endParaRPr lang="ru-RU" sz="4800" b="1" dirty="0" smtClean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27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26" name="AutoShape 6" descr="http://monateka.com/images/2614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http://monateka.com/images/2614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http://monateka.com/images/2614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http://imageru.ru/uploads/posts/2016-06/1466673975_imageru.ru_gerb-russia-colo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214421"/>
            <a:ext cx="4214842" cy="5303675"/>
          </a:xfrm>
          <a:prstGeom prst="rect">
            <a:avLst/>
          </a:prstGeom>
          <a:noFill/>
        </p:spPr>
      </p:pic>
    </p:spTree>
  </p:cSld>
  <p:clrMapOvr>
    <a:masterClrMapping/>
  </p:clrMapOvr>
  <p:transition advTm="1091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335</Words>
  <Application>Microsoft Office PowerPoint</Application>
  <PresentationFormat>Экран (4:3)</PresentationFormat>
  <Paragraphs>92</Paragraphs>
  <Slides>37</Slides>
  <Notes>3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«Страна, в которой вам хотелось бы жить»</vt:lpstr>
      <vt:lpstr>В. Степанов «Что мы Родиной зовём»</vt:lpstr>
      <vt:lpstr>Слайд 3</vt:lpstr>
      <vt:lpstr>Слайд 4</vt:lpstr>
      <vt:lpstr>Слайд 5</vt:lpstr>
      <vt:lpstr>Найди флаг России</vt:lpstr>
      <vt:lpstr>Флаг России</vt:lpstr>
      <vt:lpstr>Найди герб России</vt:lpstr>
      <vt:lpstr>Герб России</vt:lpstr>
      <vt:lpstr>атриптиомз</vt:lpstr>
      <vt:lpstr>Слайд 11</vt:lpstr>
      <vt:lpstr>Собери пословицы</vt:lpstr>
      <vt:lpstr>Самый густонаселённый город РФ</vt:lpstr>
      <vt:lpstr>Матрёшки Сергиев- Посад.</vt:lpstr>
      <vt:lpstr>Самое глубокое озеро в мире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187</cp:revision>
  <dcterms:created xsi:type="dcterms:W3CDTF">2009-02-23T16:49:36Z</dcterms:created>
  <dcterms:modified xsi:type="dcterms:W3CDTF">2018-12-10T12:50:43Z</dcterms:modified>
</cp:coreProperties>
</file>